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713" r:id="rId4"/>
    <p:sldMasterId id="2147483739" r:id="rId5"/>
    <p:sldMasterId id="2147483700" r:id="rId6"/>
  </p:sldMasterIdLst>
  <p:notesMasterIdLst>
    <p:notesMasterId r:id="rId37"/>
  </p:notesMasterIdLst>
  <p:handoutMasterIdLst>
    <p:handoutMasterId r:id="rId38"/>
  </p:handoutMasterIdLst>
  <p:sldIdLst>
    <p:sldId id="292" r:id="rId7"/>
    <p:sldId id="315" r:id="rId8"/>
    <p:sldId id="262" r:id="rId9"/>
    <p:sldId id="257" r:id="rId10"/>
    <p:sldId id="267" r:id="rId11"/>
    <p:sldId id="303" r:id="rId12"/>
    <p:sldId id="293" r:id="rId13"/>
    <p:sldId id="258" r:id="rId14"/>
    <p:sldId id="269" r:id="rId15"/>
    <p:sldId id="271" r:id="rId16"/>
    <p:sldId id="268" r:id="rId17"/>
    <p:sldId id="275" r:id="rId18"/>
    <p:sldId id="273" r:id="rId19"/>
    <p:sldId id="319" r:id="rId20"/>
    <p:sldId id="306" r:id="rId21"/>
    <p:sldId id="307" r:id="rId22"/>
    <p:sldId id="321" r:id="rId23"/>
    <p:sldId id="308" r:id="rId24"/>
    <p:sldId id="289" r:id="rId25"/>
    <p:sldId id="296" r:id="rId26"/>
    <p:sldId id="295" r:id="rId27"/>
    <p:sldId id="290" r:id="rId28"/>
    <p:sldId id="298" r:id="rId29"/>
    <p:sldId id="316" r:id="rId30"/>
    <p:sldId id="300" r:id="rId31"/>
    <p:sldId id="264" r:id="rId32"/>
    <p:sldId id="305" r:id="rId33"/>
    <p:sldId id="318" r:id="rId34"/>
    <p:sldId id="288" r:id="rId35"/>
    <p:sldId id="265" r:id="rId3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FFFF"/>
    <a:srgbClr val="254077"/>
    <a:srgbClr val="405888"/>
    <a:srgbClr val="FCCA3F"/>
    <a:srgbClr val="F47421"/>
    <a:srgbClr val="AB5117"/>
    <a:srgbClr val="00D8FF"/>
    <a:srgbClr val="7A8C98"/>
    <a:srgbClr val="F8A0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2208" autoAdjust="0"/>
  </p:normalViewPr>
  <p:slideViewPr>
    <p:cSldViewPr snapToGrid="0">
      <p:cViewPr varScale="1">
        <p:scale>
          <a:sx n="66" d="100"/>
          <a:sy n="66" d="100"/>
        </p:scale>
        <p:origin x="816" y="72"/>
      </p:cViewPr>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47" d="100"/>
          <a:sy n="47" d="100"/>
        </p:scale>
        <p:origin x="293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282469-2128-7654-1210-9BA719671237}"/>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C7BBEF0-2529-819F-7C7D-32FA97E4A4C5}"/>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69936924-11C6-4360-B6DE-57FE78CAD493}" type="datetimeFigureOut">
              <a:rPr lang="en-GB" smtClean="0"/>
              <a:t>16/08/2023</a:t>
            </a:fld>
            <a:endParaRPr lang="en-GB"/>
          </a:p>
        </p:txBody>
      </p:sp>
      <p:sp>
        <p:nvSpPr>
          <p:cNvPr id="4" name="Footer Placeholder 3">
            <a:extLst>
              <a:ext uri="{FF2B5EF4-FFF2-40B4-BE49-F238E27FC236}">
                <a16:creationId xmlns:a16="http://schemas.microsoft.com/office/drawing/2014/main" id="{5EEF8796-A86B-1ADE-8C40-F55351905260}"/>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C0A5FC5-6B3E-EF55-CC30-8459987547A7}"/>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9B54824E-CE3B-47C2-AEB2-8723CFC99E30}" type="slidenum">
              <a:rPr lang="en-GB" smtClean="0"/>
              <a:t>‹#›</a:t>
            </a:fld>
            <a:endParaRPr lang="en-GB"/>
          </a:p>
        </p:txBody>
      </p:sp>
    </p:spTree>
    <p:extLst>
      <p:ext uri="{BB962C8B-B14F-4D97-AF65-F5344CB8AC3E}">
        <p14:creationId xmlns:p14="http://schemas.microsoft.com/office/powerpoint/2010/main" val="4181092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16042E9-2177-420B-99D5-9F07BBB8E62E}" type="datetimeFigureOut">
              <a:rPr lang="en-GB" smtClean="0"/>
              <a:t>16/08/2023</a:t>
            </a:fld>
            <a:endParaRPr lang="en-GB"/>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1CEA8F64-8B82-439D-B588-C4835C9F296A}" type="slidenum">
              <a:rPr lang="en-GB" smtClean="0"/>
              <a:t>‹#›</a:t>
            </a:fld>
            <a:endParaRPr lang="en-GB"/>
          </a:p>
        </p:txBody>
      </p:sp>
    </p:spTree>
    <p:extLst>
      <p:ext uri="{BB962C8B-B14F-4D97-AF65-F5344CB8AC3E}">
        <p14:creationId xmlns:p14="http://schemas.microsoft.com/office/powerpoint/2010/main" val="1548760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aytinhnamhung.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1</a:t>
            </a:fld>
            <a:endParaRPr lang="en-GB"/>
          </a:p>
        </p:txBody>
      </p:sp>
    </p:spTree>
    <p:extLst>
      <p:ext uri="{BB962C8B-B14F-4D97-AF65-F5344CB8AC3E}">
        <p14:creationId xmlns:p14="http://schemas.microsoft.com/office/powerpoint/2010/main" val="1233105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Wingdings" panose="05000000000000000000" pitchFamily="2" charset="2"/>
              <a:buChar char="Ø"/>
            </a:pPr>
            <a:r>
              <a:rPr lang="vi-VN" b="0" i="0" dirty="0">
                <a:solidFill>
                  <a:srgbClr val="050E17"/>
                </a:solidFill>
                <a:effectLst/>
                <a:latin typeface="Calibri" panose="020F0502020204030204" pitchFamily="34" charset="0"/>
                <a:cs typeface="Calibri" panose="020F0502020204030204" pitchFamily="34" charset="0"/>
              </a:rPr>
              <a:t>Hệ thống quản lý thiết bị đầu cuối SMB (TMS) được xây dựng trên kiến trúc gồm ba phần chính</a:t>
            </a:r>
            <a:r>
              <a:rPr lang="vi-VN" b="0" i="0">
                <a:solidFill>
                  <a:srgbClr val="050E17"/>
                </a:solidFill>
                <a:effectLst/>
                <a:latin typeface="Calibri" panose="020F0502020204030204" pitchFamily="34" charset="0"/>
                <a:cs typeface="Calibri" panose="020F0502020204030204" pitchFamily="34" charset="0"/>
              </a:rPr>
              <a:t>: </a:t>
            </a:r>
          </a:p>
          <a:p>
            <a:pPr marL="171450" indent="-171450" algn="l">
              <a:buFont typeface="Wingdings" panose="05000000000000000000" pitchFamily="2" charset="2"/>
              <a:buChar char="Ø"/>
            </a:pPr>
            <a:endParaRPr lang="vi-VN" b="0" i="0" dirty="0">
              <a:solidFill>
                <a:srgbClr val="050E17"/>
              </a:solidFill>
              <a:effectLst/>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0" i="0">
                <a:solidFill>
                  <a:srgbClr val="050E17"/>
                </a:solidFill>
                <a:effectLst/>
                <a:latin typeface="Calibri" panose="020F0502020204030204" pitchFamily="34" charset="0"/>
                <a:cs typeface="Calibri" panose="020F0502020204030204" pitchFamily="34" charset="0"/>
              </a:rPr>
              <a:t>Với Server backend</a:t>
            </a:r>
            <a:r>
              <a:rPr lang="vi-VN" b="0" i="0" dirty="0">
                <a:solidFill>
                  <a:srgbClr val="050E17"/>
                </a:solidFill>
                <a:effectLst/>
                <a:latin typeface="Calibri" panose="020F0502020204030204" pitchFamily="34" charset="0"/>
                <a:cs typeface="Calibri" panose="020F0502020204030204" pitchFamily="34" charset="0"/>
              </a:rPr>
              <a:t>, </a:t>
            </a:r>
            <a:r>
              <a:rPr lang="vi-VN" b="0" i="0" dirty="0" err="1">
                <a:solidFill>
                  <a:srgbClr val="050E17"/>
                </a:solidFill>
                <a:effectLst/>
                <a:latin typeface="Calibri" panose="020F0502020204030204" pitchFamily="34" charset="0"/>
                <a:cs typeface="Calibri" panose="020F0502020204030204" pitchFamily="34" charset="0"/>
              </a:rPr>
              <a:t>Web</a:t>
            </a:r>
            <a:r>
              <a:rPr lang="vi-VN" b="0" i="0" dirty="0">
                <a:solidFill>
                  <a:srgbClr val="050E17"/>
                </a:solidFill>
                <a:effectLst/>
                <a:latin typeface="Calibri" panose="020F0502020204030204" pitchFamily="34" charset="0"/>
                <a:cs typeface="Calibri" panose="020F0502020204030204" pitchFamily="34" charset="0"/>
              </a:rPr>
              <a:t> </a:t>
            </a:r>
            <a:r>
              <a:rPr lang="vi-VN" b="0" i="0" dirty="0" err="1">
                <a:solidFill>
                  <a:srgbClr val="050E17"/>
                </a:solidFill>
                <a:effectLst/>
                <a:latin typeface="Calibri" panose="020F0502020204030204" pitchFamily="34" charset="0"/>
                <a:cs typeface="Calibri" panose="020F0502020204030204" pitchFamily="34" charset="0"/>
              </a:rPr>
              <a:t>client</a:t>
            </a:r>
            <a:r>
              <a:rPr lang="vi-VN" b="0" i="0" dirty="0">
                <a:solidFill>
                  <a:srgbClr val="050E17"/>
                </a:solidFill>
                <a:effectLst/>
                <a:latin typeface="Calibri" panose="020F0502020204030204" pitchFamily="34" charset="0"/>
                <a:cs typeface="Calibri" panose="020F0502020204030204" pitchFamily="34" charset="0"/>
              </a:rPr>
              <a:t> </a:t>
            </a:r>
            <a:r>
              <a:rPr lang="vi-VN" b="0" i="0" dirty="0" err="1">
                <a:solidFill>
                  <a:srgbClr val="050E17"/>
                </a:solidFill>
                <a:effectLst/>
                <a:latin typeface="Calibri" panose="020F0502020204030204" pitchFamily="34" charset="0"/>
                <a:cs typeface="Calibri" panose="020F0502020204030204" pitchFamily="34" charset="0"/>
              </a:rPr>
              <a:t>frontend</a:t>
            </a:r>
            <a:r>
              <a:rPr lang="vi-VN" b="0" i="0" dirty="0">
                <a:solidFill>
                  <a:srgbClr val="050E17"/>
                </a:solidFill>
                <a:effectLst/>
                <a:latin typeface="Calibri" panose="020F0502020204030204" pitchFamily="34" charset="0"/>
                <a:cs typeface="Calibri" panose="020F0502020204030204" pitchFamily="34" charset="0"/>
              </a:rPr>
              <a:t> hiện đang được triển khai trên dịch vụ </a:t>
            </a:r>
            <a:r>
              <a:rPr lang="vi-VN" b="0" i="0" dirty="0" err="1">
                <a:solidFill>
                  <a:srgbClr val="050E17"/>
                </a:solidFill>
                <a:effectLst/>
                <a:latin typeface="Calibri" panose="020F0502020204030204" pitchFamily="34" charset="0"/>
                <a:cs typeface="Calibri" panose="020F0502020204030204" pitchFamily="34" charset="0"/>
              </a:rPr>
              <a:t>cloud</a:t>
            </a:r>
            <a:r>
              <a:rPr lang="vi-VN" b="0" i="0" dirty="0">
                <a:solidFill>
                  <a:srgbClr val="050E17"/>
                </a:solidFill>
                <a:effectLst/>
                <a:latin typeface="Calibri" panose="020F0502020204030204" pitchFamily="34" charset="0"/>
                <a:cs typeface="Calibri" panose="020F0502020204030204" pitchFamily="34" charset="0"/>
              </a:rPr>
              <a:t> của </a:t>
            </a:r>
            <a:r>
              <a:rPr lang="en-GB" b="0" i="0" dirty="0">
                <a:solidFill>
                  <a:srgbClr val="050E17"/>
                </a:solidFill>
                <a:effectLst/>
                <a:latin typeface="-apple-system"/>
              </a:rPr>
              <a:t>Microsoft Azure</a:t>
            </a:r>
            <a:r>
              <a:rPr lang="vi-VN" b="0" i="0" dirty="0">
                <a:solidFill>
                  <a:srgbClr val="050E17"/>
                </a:solidFill>
                <a:effectLst/>
                <a:latin typeface="-apple-system"/>
              </a:rPr>
              <a:t> và </a:t>
            </a:r>
            <a:r>
              <a:rPr lang="vi-VN" b="0" i="0" dirty="0" err="1">
                <a:solidFill>
                  <a:srgbClr val="050E17"/>
                </a:solidFill>
                <a:effectLst/>
                <a:latin typeface="-apple-system"/>
              </a:rPr>
              <a:t>Amawon</a:t>
            </a:r>
            <a:r>
              <a:rPr lang="vi-VN" b="0" i="0" dirty="0">
                <a:solidFill>
                  <a:srgbClr val="050E17"/>
                </a:solidFill>
                <a:effectLst/>
                <a:latin typeface="-apple-system"/>
              </a:rPr>
              <a:t> </a:t>
            </a:r>
            <a:r>
              <a:rPr lang="vi-VN" b="0" i="0" dirty="0" err="1">
                <a:solidFill>
                  <a:srgbClr val="050E17"/>
                </a:solidFill>
                <a:effectLst/>
                <a:latin typeface="-apple-system"/>
              </a:rPr>
              <a:t>web</a:t>
            </a:r>
            <a:r>
              <a:rPr lang="vi-VN" b="0" i="0" dirty="0">
                <a:solidFill>
                  <a:srgbClr val="050E17"/>
                </a:solidFill>
                <a:effectLst/>
                <a:latin typeface="-apple-system"/>
              </a:rPr>
              <a:t> </a:t>
            </a:r>
            <a:r>
              <a:rPr lang="vi-VN" b="0" i="0" dirty="0" err="1">
                <a:solidFill>
                  <a:srgbClr val="050E17"/>
                </a:solidFill>
                <a:effectLst/>
                <a:latin typeface="-apple-system"/>
              </a:rPr>
              <a:t>service</a:t>
            </a:r>
            <a:r>
              <a:rPr lang="vi-VN" b="0" i="0" dirty="0">
                <a:solidFill>
                  <a:srgbClr val="050E17"/>
                </a:solidFill>
                <a:effectLst/>
                <a:latin typeface="-apple-system"/>
              </a:rPr>
              <a:t> thông qua </a:t>
            </a:r>
            <a:r>
              <a:rPr lang="vi-VN" b="0" i="0" dirty="0" err="1">
                <a:solidFill>
                  <a:srgbClr val="050E17"/>
                </a:solidFill>
                <a:effectLst/>
                <a:latin typeface="-apple-system"/>
              </a:rPr>
              <a:t>Docker</a:t>
            </a:r>
            <a:r>
              <a:rPr lang="vi-VN" b="0" i="0" dirty="0">
                <a:solidFill>
                  <a:srgbClr val="050E17"/>
                </a:solidFill>
                <a:effectLst/>
                <a:latin typeface="-apple-system"/>
              </a:rPr>
              <a:t> và PM2 (</a:t>
            </a:r>
            <a:r>
              <a:rPr lang="vi-VN" b="0" i="0" dirty="0" err="1">
                <a:solidFill>
                  <a:srgbClr val="050E17"/>
                </a:solidFill>
                <a:effectLst/>
                <a:latin typeface="-apple-system"/>
              </a:rPr>
              <a:t>Node</a:t>
            </a:r>
            <a:r>
              <a:rPr lang="vi-VN" b="0" i="0" dirty="0">
                <a:solidFill>
                  <a:srgbClr val="050E17"/>
                </a:solidFill>
                <a:effectLst/>
                <a:latin typeface="-apple-system"/>
              </a:rPr>
              <a:t> </a:t>
            </a:r>
            <a:r>
              <a:rPr lang="vi-VN" b="0" i="0" dirty="0" err="1">
                <a:solidFill>
                  <a:srgbClr val="050E17"/>
                </a:solidFill>
                <a:effectLst/>
                <a:latin typeface="-apple-system"/>
              </a:rPr>
              <a:t>package</a:t>
            </a:r>
            <a:r>
              <a:rPr lang="vi-VN" b="0" i="0" dirty="0">
                <a:solidFill>
                  <a:srgbClr val="050E17"/>
                </a:solidFill>
                <a:effectLst/>
                <a:latin typeface="-apple-system"/>
              </a:rPr>
              <a:t> </a:t>
            </a:r>
            <a:r>
              <a:rPr lang="vi-VN" b="0" i="0" dirty="0" err="1">
                <a:solidFill>
                  <a:srgbClr val="050E17"/>
                </a:solidFill>
                <a:effectLst/>
                <a:latin typeface="-apple-system"/>
              </a:rPr>
              <a:t>Manager</a:t>
            </a:r>
            <a:r>
              <a:rPr lang="vi-VN" b="0" i="0">
                <a:solidFill>
                  <a:srgbClr val="050E17"/>
                </a:solidFill>
                <a:effectLst/>
                <a:latin typeface="-apple-system"/>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vi-VN" b="0" i="0" dirty="0">
              <a:solidFill>
                <a:srgbClr val="050E17"/>
              </a:solidFill>
              <a:effectLst/>
              <a:latin typeface="Calibri" panose="020F0502020204030204" pitchFamily="34" charset="0"/>
              <a:cs typeface="Calibri" panose="020F0502020204030204" pitchFamily="34" charset="0"/>
            </a:endParaRPr>
          </a:p>
          <a:p>
            <a:pPr marL="0" indent="0" algn="l">
              <a:buFont typeface="Wingdings" panose="05000000000000000000" pitchFamily="2" charset="2"/>
              <a:buNone/>
            </a:pPr>
            <a:r>
              <a:rPr lang="vi-VN" b="0" i="0">
                <a:solidFill>
                  <a:srgbClr val="050E17"/>
                </a:solidFill>
                <a:effectLst/>
                <a:latin typeface="Calibri" panose="020F0502020204030204" pitchFamily="34" charset="0"/>
                <a:cs typeface="Calibri" panose="020F0502020204030204" pitchFamily="34" charset="0"/>
              </a:rPr>
              <a:t>- Ứng </a:t>
            </a:r>
            <a:r>
              <a:rPr lang="vi-VN" b="0" i="0" dirty="0">
                <a:solidFill>
                  <a:srgbClr val="050E17"/>
                </a:solidFill>
                <a:effectLst/>
                <a:latin typeface="Calibri" panose="020F0502020204030204" pitchFamily="34" charset="0"/>
                <a:cs typeface="Calibri" panose="020F0502020204030204" pitchFamily="34" charset="0"/>
              </a:rPr>
              <a:t>dụng </a:t>
            </a:r>
            <a:r>
              <a:rPr lang="vi-VN" b="0" i="0" dirty="0" err="1">
                <a:solidFill>
                  <a:srgbClr val="050E17"/>
                </a:solidFill>
                <a:effectLst/>
                <a:latin typeface="Calibri" panose="020F0502020204030204" pitchFamily="34" charset="0"/>
                <a:cs typeface="Calibri" panose="020F0502020204030204" pitchFamily="34" charset="0"/>
              </a:rPr>
              <a:t>Android</a:t>
            </a:r>
            <a:r>
              <a:rPr lang="vi-VN" b="0" i="0" dirty="0">
                <a:solidFill>
                  <a:srgbClr val="050E17"/>
                </a:solidFill>
                <a:effectLst/>
                <a:latin typeface="Calibri" panose="020F0502020204030204" pitchFamily="34" charset="0"/>
                <a:cs typeface="Calibri" panose="020F0502020204030204" pitchFamily="34" charset="0"/>
              </a:rPr>
              <a:t> </a:t>
            </a:r>
            <a:r>
              <a:rPr lang="vi-VN" b="0" i="0" dirty="0" err="1">
                <a:solidFill>
                  <a:srgbClr val="050E17"/>
                </a:solidFill>
                <a:effectLst/>
                <a:latin typeface="Calibri" panose="020F0502020204030204" pitchFamily="34" charset="0"/>
                <a:cs typeface="Calibri" panose="020F0502020204030204" pitchFamily="34" charset="0"/>
              </a:rPr>
              <a:t>service</a:t>
            </a:r>
            <a:r>
              <a:rPr lang="vi-VN" b="0" i="0" dirty="0">
                <a:solidFill>
                  <a:srgbClr val="050E17"/>
                </a:solidFill>
                <a:effectLst/>
                <a:latin typeface="Calibri" panose="020F0502020204030204" pitchFamily="34" charset="0"/>
                <a:cs typeface="Calibri" panose="020F0502020204030204" pitchFamily="34" charset="0"/>
              </a:rPr>
              <a:t> được em triển khai trực tiếp trên </a:t>
            </a:r>
            <a:r>
              <a:rPr lang="vi-VN" b="0" i="0" dirty="0" err="1">
                <a:solidFill>
                  <a:srgbClr val="050E17"/>
                </a:solidFill>
                <a:effectLst/>
                <a:latin typeface="Calibri" panose="020F0502020204030204" pitchFamily="34" charset="0"/>
                <a:cs typeface="Calibri" panose="020F0502020204030204" pitchFamily="34" charset="0"/>
              </a:rPr>
              <a:t>firmware</a:t>
            </a:r>
            <a:r>
              <a:rPr lang="vi-VN" b="0" i="0" dirty="0">
                <a:solidFill>
                  <a:srgbClr val="050E17"/>
                </a:solidFill>
                <a:effectLst/>
                <a:latin typeface="Calibri" panose="020F0502020204030204" pitchFamily="34" charset="0"/>
                <a:cs typeface="Calibri" panose="020F0502020204030204" pitchFamily="34" charset="0"/>
              </a:rPr>
              <a:t> </a:t>
            </a:r>
            <a:r>
              <a:rPr lang="vi-VN" b="0" i="0">
                <a:solidFill>
                  <a:srgbClr val="050E17"/>
                </a:solidFill>
                <a:effectLst/>
                <a:latin typeface="Calibri" panose="020F0502020204030204" pitchFamily="34" charset="0"/>
                <a:cs typeface="Calibri" panose="020F0502020204030204" pitchFamily="34" charset="0"/>
              </a:rPr>
              <a:t>của thiết bị là một ứng dụng hệ </a:t>
            </a:r>
            <a:r>
              <a:rPr lang="vi-VN" b="0" i="0" dirty="0">
                <a:solidFill>
                  <a:srgbClr val="050E17"/>
                </a:solidFill>
                <a:effectLst/>
                <a:latin typeface="Calibri" panose="020F0502020204030204" pitchFamily="34" charset="0"/>
                <a:cs typeface="Calibri" panose="020F0502020204030204" pitchFamily="34" charset="0"/>
              </a:rPr>
              <a:t>thống và sẽ được khởi chạy mỗi khi thiết bị hoạt động.</a:t>
            </a:r>
          </a:p>
          <a:p>
            <a:pPr marL="0" indent="0" algn="l">
              <a:buFont typeface="Wingdings" panose="05000000000000000000" pitchFamily="2" charset="2"/>
              <a:buNone/>
            </a:pPr>
            <a:endParaRPr lang="vi-VN" b="0" i="0" dirty="0">
              <a:solidFill>
                <a:srgbClr val="050E17"/>
              </a:solidFill>
              <a:effectLst/>
              <a:latin typeface="Calibri" panose="020F0502020204030204" pitchFamily="34" charset="0"/>
              <a:cs typeface="Calibri" panose="020F0502020204030204" pitchFamily="34" charset="0"/>
            </a:endParaRPr>
          </a:p>
          <a:p>
            <a:pPr marL="171450" indent="-171450" algn="l">
              <a:buFontTx/>
              <a:buChar char="-"/>
            </a:pPr>
            <a:r>
              <a:rPr lang="vi-VN" b="0" i="0" dirty="0">
                <a:solidFill>
                  <a:srgbClr val="050E17"/>
                </a:solidFill>
                <a:effectLst/>
                <a:latin typeface="Calibri" panose="020F0502020204030204" pitchFamily="34" charset="0"/>
                <a:cs typeface="Calibri" panose="020F0502020204030204" pitchFamily="34" charset="0"/>
              </a:rPr>
              <a:t>Ngoài ra về bảo mật, hệ thống sử dụng </a:t>
            </a:r>
            <a:r>
              <a:rPr lang="en-GB" b="0" i="0" dirty="0">
                <a:solidFill>
                  <a:srgbClr val="050E17"/>
                </a:solidFill>
                <a:effectLst/>
                <a:latin typeface="-apple-system"/>
              </a:rPr>
              <a:t>JWT (JSON Web Token)</a:t>
            </a:r>
            <a:r>
              <a:rPr lang="vi-VN" b="0" i="0" dirty="0">
                <a:solidFill>
                  <a:srgbClr val="050E17"/>
                </a:solidFill>
                <a:effectLst/>
                <a:latin typeface="-apple-system"/>
              </a:rPr>
              <a:t> </a:t>
            </a:r>
            <a:r>
              <a:rPr lang="en-GB" b="0" i="0" dirty="0" err="1">
                <a:solidFill>
                  <a:srgbClr val="050E17"/>
                </a:solidFill>
                <a:effectLst/>
                <a:latin typeface="-apple-system"/>
              </a:rPr>
              <a:t>là</a:t>
            </a:r>
            <a:r>
              <a:rPr lang="en-GB" b="0" i="0" dirty="0">
                <a:solidFill>
                  <a:srgbClr val="050E17"/>
                </a:solidFill>
                <a:effectLst/>
                <a:latin typeface="-apple-system"/>
              </a:rPr>
              <a:t> </a:t>
            </a:r>
            <a:r>
              <a:rPr lang="en-GB" b="0" i="0" dirty="0" err="1">
                <a:solidFill>
                  <a:srgbClr val="050E17"/>
                </a:solidFill>
                <a:effectLst/>
                <a:latin typeface="-apple-system"/>
              </a:rPr>
              <a:t>một</a:t>
            </a:r>
            <a:r>
              <a:rPr lang="en-GB" b="0" i="0" dirty="0">
                <a:solidFill>
                  <a:srgbClr val="050E17"/>
                </a:solidFill>
                <a:effectLst/>
                <a:latin typeface="-apple-system"/>
              </a:rPr>
              <a:t> </a:t>
            </a:r>
            <a:r>
              <a:rPr lang="en-GB" b="0" i="0" dirty="0" err="1">
                <a:solidFill>
                  <a:srgbClr val="050E17"/>
                </a:solidFill>
                <a:effectLst/>
                <a:latin typeface="-apple-system"/>
              </a:rPr>
              <a:t>tiêu</a:t>
            </a:r>
            <a:r>
              <a:rPr lang="en-GB" b="0" i="0" dirty="0">
                <a:solidFill>
                  <a:srgbClr val="050E17"/>
                </a:solidFill>
                <a:effectLst/>
                <a:latin typeface="-apple-system"/>
              </a:rPr>
              <a:t> </a:t>
            </a:r>
            <a:r>
              <a:rPr lang="en-GB" b="0" i="0" dirty="0" err="1">
                <a:solidFill>
                  <a:srgbClr val="050E17"/>
                </a:solidFill>
                <a:effectLst/>
                <a:latin typeface="-apple-system"/>
              </a:rPr>
              <a:t>chuẩn</a:t>
            </a:r>
            <a:r>
              <a:rPr lang="en-GB" b="0" i="0" dirty="0">
                <a:solidFill>
                  <a:srgbClr val="050E17"/>
                </a:solidFill>
                <a:effectLst/>
                <a:latin typeface="-apple-system"/>
              </a:rPr>
              <a:t> </a:t>
            </a:r>
            <a:r>
              <a:rPr lang="en-GB" b="0" i="0" dirty="0" err="1">
                <a:solidFill>
                  <a:srgbClr val="050E17"/>
                </a:solidFill>
                <a:effectLst/>
                <a:latin typeface="-apple-system"/>
              </a:rPr>
              <a:t>mở</a:t>
            </a:r>
            <a:r>
              <a:rPr lang="en-GB" b="0" i="0" dirty="0">
                <a:solidFill>
                  <a:srgbClr val="050E17"/>
                </a:solidFill>
                <a:effectLst/>
                <a:latin typeface="-apple-system"/>
              </a:rPr>
              <a:t> </a:t>
            </a:r>
            <a:r>
              <a:rPr lang="en-GB" b="0" i="0" dirty="0" err="1">
                <a:solidFill>
                  <a:srgbClr val="050E17"/>
                </a:solidFill>
                <a:effectLst/>
                <a:latin typeface="-apple-system"/>
              </a:rPr>
              <a:t>cho</a:t>
            </a:r>
            <a:r>
              <a:rPr lang="en-GB" b="0" i="0" dirty="0">
                <a:solidFill>
                  <a:srgbClr val="050E17"/>
                </a:solidFill>
                <a:effectLst/>
                <a:latin typeface="-apple-system"/>
              </a:rPr>
              <a:t> </a:t>
            </a:r>
            <a:r>
              <a:rPr lang="vi-VN" b="0" i="0" dirty="0">
                <a:solidFill>
                  <a:srgbClr val="050E17"/>
                </a:solidFill>
                <a:effectLst/>
                <a:latin typeface="-apple-system"/>
              </a:rPr>
              <a:t>việc </a:t>
            </a:r>
            <a:r>
              <a:rPr lang="en-GB" b="0" i="0" dirty="0" err="1">
                <a:solidFill>
                  <a:srgbClr val="050E17"/>
                </a:solidFill>
                <a:effectLst/>
                <a:latin typeface="-apple-system"/>
              </a:rPr>
              <a:t>truyền</a:t>
            </a:r>
            <a:r>
              <a:rPr lang="en-GB" b="0" i="0" dirty="0">
                <a:solidFill>
                  <a:srgbClr val="050E17"/>
                </a:solidFill>
                <a:effectLst/>
                <a:latin typeface="-apple-system"/>
              </a:rPr>
              <a:t> </a:t>
            </a:r>
            <a:r>
              <a:rPr lang="en-GB" b="0" i="0" dirty="0" err="1">
                <a:solidFill>
                  <a:srgbClr val="050E17"/>
                </a:solidFill>
                <a:effectLst/>
                <a:latin typeface="-apple-system"/>
              </a:rPr>
              <a:t>thông</a:t>
            </a:r>
            <a:r>
              <a:rPr lang="en-GB" b="0" i="0" dirty="0">
                <a:solidFill>
                  <a:srgbClr val="050E17"/>
                </a:solidFill>
                <a:effectLst/>
                <a:latin typeface="-apple-system"/>
              </a:rPr>
              <a:t> tin </a:t>
            </a:r>
            <a:r>
              <a:rPr lang="en-GB" b="0" i="0" dirty="0" err="1">
                <a:solidFill>
                  <a:srgbClr val="050E17"/>
                </a:solidFill>
                <a:effectLst/>
                <a:latin typeface="-apple-system"/>
              </a:rPr>
              <a:t>xác</a:t>
            </a:r>
            <a:r>
              <a:rPr lang="en-GB" b="0" i="0" dirty="0">
                <a:solidFill>
                  <a:srgbClr val="050E17"/>
                </a:solidFill>
                <a:effectLst/>
                <a:latin typeface="-apple-system"/>
              </a:rPr>
              <a:t> </a:t>
            </a:r>
            <a:r>
              <a:rPr lang="en-GB" b="0" i="0" dirty="0" err="1">
                <a:solidFill>
                  <a:srgbClr val="050E17"/>
                </a:solidFill>
                <a:effectLst/>
                <a:latin typeface="-apple-system"/>
              </a:rPr>
              <a:t>thực</a:t>
            </a:r>
            <a:r>
              <a:rPr lang="en-GB" b="0" i="0" dirty="0">
                <a:solidFill>
                  <a:srgbClr val="050E17"/>
                </a:solidFill>
                <a:effectLst/>
                <a:latin typeface="-apple-system"/>
              </a:rPr>
              <a:t> </a:t>
            </a:r>
            <a:r>
              <a:rPr lang="en-GB" b="0" i="0" dirty="0" err="1">
                <a:solidFill>
                  <a:srgbClr val="050E17"/>
                </a:solidFill>
                <a:effectLst/>
                <a:latin typeface="-apple-system"/>
              </a:rPr>
              <a:t>giữa</a:t>
            </a:r>
            <a:r>
              <a:rPr lang="en-GB" b="0" i="0" dirty="0">
                <a:solidFill>
                  <a:srgbClr val="050E17"/>
                </a:solidFill>
                <a:effectLst/>
                <a:latin typeface="-apple-system"/>
              </a:rPr>
              <a:t> </a:t>
            </a:r>
            <a:r>
              <a:rPr lang="en-GB" b="0" i="0" dirty="0" err="1">
                <a:solidFill>
                  <a:srgbClr val="050E17"/>
                </a:solidFill>
                <a:effectLst/>
                <a:latin typeface="-apple-system"/>
              </a:rPr>
              <a:t>các</a:t>
            </a:r>
            <a:r>
              <a:rPr lang="en-GB" b="0" i="0" dirty="0">
                <a:solidFill>
                  <a:srgbClr val="050E17"/>
                </a:solidFill>
                <a:effectLst/>
                <a:latin typeface="-apple-system"/>
              </a:rPr>
              <a:t> </a:t>
            </a:r>
            <a:r>
              <a:rPr lang="en-GB" b="0" i="0" dirty="0" err="1">
                <a:solidFill>
                  <a:srgbClr val="050E17"/>
                </a:solidFill>
                <a:effectLst/>
                <a:latin typeface="-apple-system"/>
              </a:rPr>
              <a:t>bên</a:t>
            </a:r>
            <a:r>
              <a:rPr lang="en-GB" b="0" i="0" dirty="0">
                <a:solidFill>
                  <a:srgbClr val="050E17"/>
                </a:solidFill>
                <a:effectLst/>
                <a:latin typeface="-apple-system"/>
              </a:rPr>
              <a:t> </a:t>
            </a:r>
            <a:r>
              <a:rPr lang="en-GB" b="0" i="0" dirty="0" err="1">
                <a:solidFill>
                  <a:srgbClr val="050E17"/>
                </a:solidFill>
                <a:effectLst/>
                <a:latin typeface="-apple-system"/>
              </a:rPr>
              <a:t>trong</a:t>
            </a:r>
            <a:r>
              <a:rPr lang="en-GB" b="0" i="0" dirty="0">
                <a:solidFill>
                  <a:srgbClr val="050E17"/>
                </a:solidFill>
                <a:effectLst/>
                <a:latin typeface="-apple-system"/>
              </a:rPr>
              <a:t> </a:t>
            </a:r>
            <a:r>
              <a:rPr lang="en-GB" b="0" i="0" dirty="0" err="1">
                <a:solidFill>
                  <a:srgbClr val="050E17"/>
                </a:solidFill>
                <a:effectLst/>
                <a:latin typeface="-apple-system"/>
              </a:rPr>
              <a:t>một</a:t>
            </a:r>
            <a:r>
              <a:rPr lang="en-GB" b="0" i="0" dirty="0">
                <a:solidFill>
                  <a:srgbClr val="050E17"/>
                </a:solidFill>
                <a:effectLst/>
                <a:latin typeface="-apple-system"/>
              </a:rPr>
              <a:t> </a:t>
            </a:r>
            <a:r>
              <a:rPr lang="en-GB" b="0" i="0" dirty="0" err="1">
                <a:solidFill>
                  <a:srgbClr val="050E17"/>
                </a:solidFill>
                <a:effectLst/>
                <a:latin typeface="-apple-system"/>
              </a:rPr>
              <a:t>ứng</a:t>
            </a:r>
            <a:r>
              <a:rPr lang="en-GB" b="0" i="0" dirty="0">
                <a:solidFill>
                  <a:srgbClr val="050E17"/>
                </a:solidFill>
                <a:effectLst/>
                <a:latin typeface="-apple-system"/>
              </a:rPr>
              <a:t> </a:t>
            </a:r>
            <a:r>
              <a:rPr lang="en-GB" b="0" i="0" dirty="0" err="1">
                <a:solidFill>
                  <a:srgbClr val="050E17"/>
                </a:solidFill>
                <a:effectLst/>
                <a:latin typeface="-apple-system"/>
              </a:rPr>
              <a:t>dụng</a:t>
            </a:r>
            <a:r>
              <a:rPr lang="en-GB" b="0" i="0" dirty="0">
                <a:solidFill>
                  <a:srgbClr val="050E17"/>
                </a:solidFill>
                <a:effectLst/>
                <a:latin typeface="-apple-system"/>
              </a:rPr>
              <a:t> web </a:t>
            </a:r>
            <a:r>
              <a:rPr lang="vi-VN" b="0" i="0" dirty="0">
                <a:solidFill>
                  <a:srgbClr val="050E17"/>
                </a:solidFill>
                <a:effectLst/>
                <a:latin typeface="-apple-system"/>
              </a:rPr>
              <a:t>và các </a:t>
            </a:r>
            <a:r>
              <a:rPr lang="en-GB" b="0" i="0" dirty="0" err="1">
                <a:solidFill>
                  <a:srgbClr val="050E17"/>
                </a:solidFill>
                <a:effectLst/>
                <a:latin typeface="-apple-system"/>
              </a:rPr>
              <a:t>dịch</a:t>
            </a:r>
            <a:r>
              <a:rPr lang="en-GB" b="0" i="0" dirty="0">
                <a:solidFill>
                  <a:srgbClr val="050E17"/>
                </a:solidFill>
                <a:effectLst/>
                <a:latin typeface="-apple-system"/>
              </a:rPr>
              <a:t> </a:t>
            </a:r>
            <a:r>
              <a:rPr lang="vi-VN" b="0" i="0" dirty="0">
                <a:solidFill>
                  <a:srgbClr val="050E17"/>
                </a:solidFill>
                <a:effectLst/>
                <a:latin typeface="-apple-system"/>
              </a:rPr>
              <a:t>vụ.</a:t>
            </a:r>
            <a:br>
              <a:rPr lang="vi-VN" b="0" i="0" dirty="0">
                <a:solidFill>
                  <a:srgbClr val="050E17"/>
                </a:solidFill>
                <a:effectLst/>
                <a:latin typeface="-apple-system"/>
              </a:rPr>
            </a:br>
            <a:br>
              <a:rPr lang="vi-VN" b="0" i="0" dirty="0">
                <a:solidFill>
                  <a:srgbClr val="050E17"/>
                </a:solidFill>
                <a:effectLst/>
                <a:latin typeface="-apple-system"/>
              </a:rPr>
            </a:br>
            <a:r>
              <a:rPr lang="vi-VN" b="0" i="0" dirty="0">
                <a:solidFill>
                  <a:srgbClr val="050E17"/>
                </a:solidFill>
                <a:effectLst/>
                <a:latin typeface="-apple-system"/>
              </a:rPr>
              <a:t>Về chi tiết cách triển khai dự án trên nền tảng </a:t>
            </a:r>
            <a:r>
              <a:rPr lang="vi-VN" b="0" i="0" dirty="0" err="1">
                <a:solidFill>
                  <a:srgbClr val="050E17"/>
                </a:solidFill>
                <a:effectLst/>
                <a:latin typeface="-apple-system"/>
              </a:rPr>
              <a:t>cloud</a:t>
            </a:r>
            <a:r>
              <a:rPr lang="vi-VN" b="0" i="0" dirty="0">
                <a:solidFill>
                  <a:srgbClr val="050E17"/>
                </a:solidFill>
                <a:effectLst/>
                <a:latin typeface="-apple-system"/>
              </a:rPr>
              <a:t> thì em đã trình bày rất chi tiết </a:t>
            </a:r>
            <a:r>
              <a:rPr lang="vi-VN" b="0" i="0">
                <a:solidFill>
                  <a:srgbClr val="050E17"/>
                </a:solidFill>
                <a:effectLst/>
                <a:latin typeface="-apple-system"/>
              </a:rPr>
              <a:t>trong báo </a:t>
            </a:r>
            <a:r>
              <a:rPr lang="vi-VN" b="0" i="0" dirty="0">
                <a:solidFill>
                  <a:srgbClr val="050E17"/>
                </a:solidFill>
                <a:effectLst/>
                <a:latin typeface="-apple-system"/>
              </a:rPr>
              <a:t>cáo tốt nghiệp của em nên trong buổi thuyết trình ngày hôm nay em xin phép tập trung về phần ứng dụng và phân tích chức </a:t>
            </a:r>
            <a:r>
              <a:rPr lang="vi-VN" b="0" i="0">
                <a:solidFill>
                  <a:srgbClr val="050E17"/>
                </a:solidFill>
                <a:effectLst/>
                <a:latin typeface="-apple-system"/>
              </a:rPr>
              <a:t>năng chính </a:t>
            </a:r>
            <a:r>
              <a:rPr lang="vi-VN" b="0" i="0" dirty="0">
                <a:solidFill>
                  <a:srgbClr val="050E17"/>
                </a:solidFill>
                <a:effectLst/>
                <a:latin typeface="-apple-system"/>
              </a:rPr>
              <a:t>để có đủ thời gian để trình bày.</a:t>
            </a:r>
          </a:p>
        </p:txBody>
      </p:sp>
      <p:sp>
        <p:nvSpPr>
          <p:cNvPr id="4" name="Slide Number Placeholder 3"/>
          <p:cNvSpPr>
            <a:spLocks noGrp="1"/>
          </p:cNvSpPr>
          <p:nvPr>
            <p:ph type="sldNum" sz="quarter" idx="5"/>
          </p:nvPr>
        </p:nvSpPr>
        <p:spPr/>
        <p:txBody>
          <a:bodyPr/>
          <a:lstStyle/>
          <a:p>
            <a:fld id="{1CEA8F64-8B82-439D-B588-C4835C9F296A}" type="slidenum">
              <a:rPr lang="en-GB" smtClean="0"/>
              <a:t>10</a:t>
            </a:fld>
            <a:endParaRPr lang="en-GB"/>
          </a:p>
        </p:txBody>
      </p:sp>
    </p:spTree>
    <p:extLst>
      <p:ext uri="{BB962C8B-B14F-4D97-AF65-F5344CB8AC3E}">
        <p14:creationId xmlns:p14="http://schemas.microsoft.com/office/powerpoint/2010/main" val="2025641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050E17"/>
                </a:solidFill>
                <a:effectLst/>
                <a:latin typeface="-apple-system"/>
              </a:rPr>
              <a:t>tiếp </a:t>
            </a:r>
            <a:r>
              <a:rPr lang="vi-VN" b="0" i="0" dirty="0">
                <a:solidFill>
                  <a:srgbClr val="050E17"/>
                </a:solidFill>
                <a:effectLst/>
                <a:latin typeface="-apple-system"/>
              </a:rPr>
              <a:t>tục với phần 2 Phân tích và thiết kế hệ thống</a:t>
            </a: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11</a:t>
            </a:fld>
            <a:endParaRPr lang="en-GB"/>
          </a:p>
        </p:txBody>
      </p:sp>
    </p:spTree>
    <p:extLst>
      <p:ext uri="{BB962C8B-B14F-4D97-AF65-F5344CB8AC3E}">
        <p14:creationId xmlns:p14="http://schemas.microsoft.com/office/powerpoint/2010/main" val="134212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20000"/>
              </a:lnSpc>
              <a:spcBef>
                <a:spcPts val="600"/>
              </a:spcBef>
              <a:buFont typeface="Symbol" panose="05050102010706020507" pitchFamily="18" charset="2"/>
              <a:buNone/>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Hệ thống TMS được xây dựng gồm 5 chức năng chính là: Quản lý người dùng hệ thống, quản lý thiết bị SMB, theo dõi giám sát hoạt động thiết bị, quản lý các ứng dụng và quản lý chính sách làm việc của thiết bị</a:t>
            </a:r>
          </a:p>
          <a:p>
            <a:pPr marL="342900" lvl="0" indent="-342900" algn="just">
              <a:lnSpc>
                <a:spcPct val="120000"/>
              </a:lnSpc>
              <a:spcBef>
                <a:spcPts val="600"/>
              </a:spcBef>
              <a:buFont typeface="Symbol" panose="05050102010706020507" pitchFamily="18" charset="2"/>
              <a:buChar cha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Ngoài những chức năng thêm sửa xóa và tìm kiếm các đối tượng, mỗi chức năng đều có yêu cầu riêng:</a:t>
            </a:r>
          </a:p>
          <a:p>
            <a:pPr marL="285750" lvl="0" indent="-285750" algn="just">
              <a:lnSpc>
                <a:spcPct val="120000"/>
              </a:lnSpc>
              <a:spcBef>
                <a:spcPts val="600"/>
              </a:spcBef>
              <a:buFontTx/>
              <a:buChar cha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Chức năng quản lý người dùng yêu cầu: Lưu lại thông tin làm việc, dấu vết làm việc của người dùng với hệ thống  </a:t>
            </a:r>
          </a:p>
          <a:p>
            <a:pPr marL="285750" lvl="0" indent="-285750" algn="just">
              <a:lnSpc>
                <a:spcPct val="120000"/>
              </a:lnSpc>
              <a:spcBef>
                <a:spcPts val="600"/>
              </a:spcBef>
              <a:buFontTx/>
              <a:buChar cha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Chức năng quản lý thiết bị yêu cầu: tạo được các danh sách thiết bị để phục vụ cho việc cấp quyền quản lý các nhóm thiết bị</a:t>
            </a:r>
          </a:p>
          <a:p>
            <a:pPr marL="285750" lvl="0" indent="-285750" algn="just">
              <a:lnSpc>
                <a:spcPct val="120000"/>
              </a:lnSpc>
              <a:spcBef>
                <a:spcPts val="600"/>
              </a:spcBef>
              <a:buFontTx/>
              <a:buChar cha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Chức năng giám sát hoạt động thiết bị: yêu cầu có thể theo dõi hoạt động các thiết bị trong hệ thống trong thời gian thực, đồng thời tạo các báo cáo thống kê về lịch sử hoạt động của thiết bị</a:t>
            </a:r>
          </a:p>
          <a:p>
            <a:pPr marL="285750" lvl="0" indent="-285750" algn="just">
              <a:lnSpc>
                <a:spcPct val="120000"/>
              </a:lnSpc>
              <a:spcBef>
                <a:spcPts val="600"/>
              </a:spcBef>
              <a:buFontTx/>
              <a:buChar cha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Chức năng quản lý Ứng dụng: yêu cầu quản lý thêm các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file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apk</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như một kho ứng dụng của nhà cung cấp</a:t>
            </a:r>
          </a:p>
          <a:p>
            <a:pPr marL="285750" lvl="0" indent="-285750" algn="just">
              <a:lnSpc>
                <a:spcPct val="120000"/>
              </a:lnSpc>
              <a:spcBef>
                <a:spcPts val="600"/>
              </a:spcBef>
              <a:buFontTx/>
              <a:buChar cha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Chức năng quản lý chính sách làm việc: yêu cầu gửi lệnh thực thi chính sách làm việc cho thiết bị SMB được yêu cầu</a:t>
            </a:r>
            <a:endParaRPr lang="en-GB"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12</a:t>
            </a:fld>
            <a:endParaRPr lang="en-GB"/>
          </a:p>
        </p:txBody>
      </p:sp>
    </p:spTree>
    <p:extLst>
      <p:ext uri="{BB962C8B-B14F-4D97-AF65-F5344CB8AC3E}">
        <p14:creationId xmlns:p14="http://schemas.microsoft.com/office/powerpoint/2010/main" val="3773803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Vì thời gian không cho phép em xin phép mô tả 2 cơ chế lưu trữ lịch sử hoạt động và cơ chế lưu trữ chính sách làm việc cho thiết bị SMB thông qua sơ đồ liên kết cơ sở dữ liệu sau</a:t>
            </a:r>
            <a:b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b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Thầy cô và các bạn hãy tập trung vào các bảng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device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lịch sử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performan</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lịch sử hoạt động của ứng dụng và chính sách làm việc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policy</a:t>
            </a:r>
            <a:b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b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ở đây với cơ thế một thiết bị có nhiều ứng dụng và một ứng dụng có thể ở trên nhiều thiết bị nên liên kết giữa thiết bị và ứng dụng là liên kết nhiều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nhiều</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và được giao qua bảng ứng dụng thiết bị. Bảng này là bảng đại diện cho ứng dụng nằm trên một thiết bị duy nhất. Từ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bẳng</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này em kết nối với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bẳng</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lịch sử ứng dụng với liên kết 1-Nhiều để lưu lại lịch sử hoạt động của các ứng dụng trên thiết bị</a:t>
            </a:r>
            <a:b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b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cũng tương tự với bảng lịch sử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performance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của thiết bị, bảng thiết bị được kết nối với bảng lịch sử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performance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qua liên kết một nhiều để lưu lại lịch sử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performance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của từng thiết bị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SmartBox</a:t>
            </a:r>
            <a:endParaRPr lang="vi-VN"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Chính sách làm việc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policy</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và thiết bị cũng được liên kết với nhau bằng liên nhiều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nhiều</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Vì một thiết bị có nhiều chính sách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sách</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phải thực thi và một chính sách làm việc cũng có thể giao cho nhiều thiết bị cùng lúc. Nối giữa bảng chính sách làm việc và bảng thiết bị là chính sách làm việc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detail</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bẳng</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này sẽ đại diện cho chính sách làm việc của từng thiết bị. Trong bảng này có trường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status</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phục vụ cho mục đính cập nhật trạng thái thực thi chính sách của thiết bị SMB</a:t>
            </a:r>
            <a:b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b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Và một chính sách làm việc được giao sẽ có các thông tin bảo gồm đường dẫn đến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file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apk</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cần được thực thi và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command</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thiết bị cần thực thi.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13</a:t>
            </a:fld>
            <a:endParaRPr lang="en-GB"/>
          </a:p>
        </p:txBody>
      </p:sp>
    </p:spTree>
    <p:extLst>
      <p:ext uri="{BB962C8B-B14F-4D97-AF65-F5344CB8AC3E}">
        <p14:creationId xmlns:p14="http://schemas.microsoft.com/office/powerpoint/2010/main" val="1577414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Wingdings" panose="05000000000000000000" pitchFamily="2" charset="2"/>
              <a:buChar char="Ø"/>
            </a:pPr>
            <a:endParaRPr lang="vi-VN" b="0" i="0" dirty="0">
              <a:solidFill>
                <a:srgbClr val="050E17"/>
              </a:solidFill>
              <a:effectLst/>
              <a:latin typeface="-apple-system"/>
            </a:endParaRPr>
          </a:p>
        </p:txBody>
      </p:sp>
      <p:sp>
        <p:nvSpPr>
          <p:cNvPr id="4" name="Slide Number Placeholder 3"/>
          <p:cNvSpPr>
            <a:spLocks noGrp="1"/>
          </p:cNvSpPr>
          <p:nvPr>
            <p:ph type="sldNum" sz="quarter" idx="5"/>
          </p:nvPr>
        </p:nvSpPr>
        <p:spPr/>
        <p:txBody>
          <a:bodyPr/>
          <a:lstStyle/>
          <a:p>
            <a:fld id="{1CEA8F64-8B82-439D-B588-C4835C9F296A}" type="slidenum">
              <a:rPr lang="en-GB" smtClean="0"/>
              <a:t>14</a:t>
            </a:fld>
            <a:endParaRPr lang="en-GB"/>
          </a:p>
        </p:txBody>
      </p:sp>
    </p:spTree>
    <p:extLst>
      <p:ext uri="{BB962C8B-B14F-4D97-AF65-F5344CB8AC3E}">
        <p14:creationId xmlns:p14="http://schemas.microsoft.com/office/powerpoint/2010/main" val="43052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Em </a:t>
            </a:r>
            <a:r>
              <a:rPr lang="vi-VN" dirty="0"/>
              <a:t>sẽ trình bày ngắn gọn về quy trình thực thi chính </a:t>
            </a:r>
            <a:r>
              <a:rPr lang="vi-VN"/>
              <a:t>sách cập nhật lịch sử hoạt động của </a:t>
            </a:r>
            <a:r>
              <a:rPr lang="vi-VN" dirty="0"/>
              <a:t>thiết bị SMB như sau:</a:t>
            </a:r>
          </a:p>
          <a:p>
            <a:r>
              <a:rPr lang="vi-VN" dirty="0"/>
              <a:t>Mỗi 3 phút một </a:t>
            </a:r>
            <a:r>
              <a:rPr lang="vi-VN"/>
              <a:t>lần Ứng dụng TmsService tính toán perform man của thiết bị bao gồm tổng lưu lượng Ram và CPU đang được sử dụng và sẽ gửi bản tin chức thông tin đó lên Server mỗi lần gửi bản tin thành công cũng đang đánh dấu với Server là thiết bị đang hoạt động</a:t>
            </a:r>
          </a:p>
          <a:p>
            <a:r>
              <a:rPr lang="vi-VN"/>
              <a:t>Tương tự như cập nhật performance của thiết bị mỗi 3 phút một lần ứng dụng TmsService cũng sẽ tính toán kiểm tra các ứng dụng đang được hoạt động chạy nền trên thiết bị và các ứng dụng service chạy ngầm tiêu tốn trên 5% Ram hoặc CPU của thiết bị và gửi thông tin đó lên server</a:t>
            </a: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15</a:t>
            </a:fld>
            <a:endParaRPr lang="en-GB"/>
          </a:p>
        </p:txBody>
      </p:sp>
    </p:spTree>
    <p:extLst>
      <p:ext uri="{BB962C8B-B14F-4D97-AF65-F5344CB8AC3E}">
        <p14:creationId xmlns:p14="http://schemas.microsoft.com/office/powerpoint/2010/main" val="4019859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Sever nhận được các bản tin performance từ SMB sẽ tìm kiếm và tính toán các giá trị và lưu vào database kèm với dấu mốc thời gian nhận được resquest.</a:t>
            </a:r>
          </a:p>
          <a:p>
            <a:r>
              <a:rPr lang="vi-VN"/>
              <a:t>Ở bản tin SMB gửi thông tin về lịch sử hoạt động của ứng dụng Server sẽ làm một công việc nữa đó là kiểm tra xem ứng dụng mà thiết bị khai báo lịch sử hoạt động đã tồn tại trong cơ sở dữ liệu chưa nếu chưa thì Server sẽ lưu thêm thông tin về ứng dụng đó</a:t>
            </a: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16</a:t>
            </a:fld>
            <a:endParaRPr lang="en-GB"/>
          </a:p>
        </p:txBody>
      </p:sp>
    </p:spTree>
    <p:extLst>
      <p:ext uri="{BB962C8B-B14F-4D97-AF65-F5344CB8AC3E}">
        <p14:creationId xmlns:p14="http://schemas.microsoft.com/office/powerpoint/2010/main" val="591629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Wingdings" panose="05000000000000000000" pitchFamily="2" charset="2"/>
              <a:buChar char="Ø"/>
            </a:pPr>
            <a:endParaRPr lang="vi-VN" b="0" i="0" dirty="0">
              <a:solidFill>
                <a:srgbClr val="050E17"/>
              </a:solidFill>
              <a:effectLst/>
              <a:latin typeface="-apple-system"/>
            </a:endParaRPr>
          </a:p>
        </p:txBody>
      </p:sp>
      <p:sp>
        <p:nvSpPr>
          <p:cNvPr id="4" name="Slide Number Placeholder 3"/>
          <p:cNvSpPr>
            <a:spLocks noGrp="1"/>
          </p:cNvSpPr>
          <p:nvPr>
            <p:ph type="sldNum" sz="quarter" idx="5"/>
          </p:nvPr>
        </p:nvSpPr>
        <p:spPr/>
        <p:txBody>
          <a:bodyPr/>
          <a:lstStyle/>
          <a:p>
            <a:fld id="{1CEA8F64-8B82-439D-B588-C4835C9F296A}" type="slidenum">
              <a:rPr lang="en-GB" smtClean="0"/>
              <a:t>17</a:t>
            </a:fld>
            <a:endParaRPr lang="en-GB"/>
          </a:p>
        </p:txBody>
      </p:sp>
    </p:spTree>
    <p:extLst>
      <p:ext uri="{BB962C8B-B14F-4D97-AF65-F5344CB8AC3E}">
        <p14:creationId xmlns:p14="http://schemas.microsoft.com/office/powerpoint/2010/main" val="3646263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Tiếp </a:t>
            </a:r>
            <a:r>
              <a:rPr lang="vi-VN" dirty="0"/>
              <a:t>theo Em sẽ trình bày ngắn gọn về quy trình thực thi chính sách </a:t>
            </a:r>
            <a:r>
              <a:rPr lang="vi-VN" dirty="0" err="1"/>
              <a:t>dowload</a:t>
            </a:r>
            <a:r>
              <a:rPr lang="vi-VN" dirty="0"/>
              <a:t> một ứng dụng của thiết bị SMB như sau:</a:t>
            </a:r>
          </a:p>
          <a:p>
            <a:r>
              <a:rPr lang="vi-VN" dirty="0"/>
              <a:t>Mỗi 3 phút một lần Thiết bị </a:t>
            </a:r>
            <a:r>
              <a:rPr lang="vi-VN" dirty="0" err="1"/>
              <a:t>SmartBox</a:t>
            </a:r>
            <a:r>
              <a:rPr lang="vi-VN" dirty="0"/>
              <a:t>  sẽ gửi thông tin hoạt động của thiết bị lên hệ thống và hệ thống sẽ trả về danh sách chính sách làm việc được giao.</a:t>
            </a:r>
          </a:p>
          <a:p>
            <a:r>
              <a:rPr lang="vi-VN" dirty="0"/>
              <a:t>Thiết </a:t>
            </a:r>
            <a:r>
              <a:rPr lang="vi-VN"/>
              <a:t>bị sẽ nhận </a:t>
            </a:r>
            <a:r>
              <a:rPr lang="vi-VN" dirty="0"/>
              <a:t>được chính sách làm </a:t>
            </a:r>
            <a:r>
              <a:rPr lang="vi-VN"/>
              <a:t>việc ở mỗi phiên cập nhật lịch sử hoạt động Từ </a:t>
            </a:r>
            <a:r>
              <a:rPr lang="vi-VN" dirty="0"/>
              <a:t>đó Thiết bị SMB bóc tách bản tin nhận được nếu thiết bị có chính sách làm việc cần được thực thi, thiết bị sẽ gửi 1 </a:t>
            </a:r>
            <a:r>
              <a:rPr lang="vi-VN" dirty="0" err="1"/>
              <a:t>request</a:t>
            </a:r>
            <a:r>
              <a:rPr lang="vi-VN" dirty="0"/>
              <a:t>  tiếp theo lên Server để lấy thông tin chi tiết về chính sách làm việc gồm thông tin về </a:t>
            </a:r>
            <a:r>
              <a:rPr lang="vi-VN" dirty="0" err="1"/>
              <a:t>command</a:t>
            </a:r>
            <a:r>
              <a:rPr lang="vi-VN" dirty="0"/>
              <a:t> cần thực thi và thông tin về các ứng dụng cần cài đặt.</a:t>
            </a:r>
            <a:br>
              <a:rPr lang="vi-VN"/>
            </a:br>
            <a:r>
              <a:rPr lang="vi-VN"/>
              <a:t>Tiếp </a:t>
            </a:r>
            <a:r>
              <a:rPr lang="vi-VN" dirty="0"/>
              <a:t>theo thiết bị tuần tự thực hiện tải các </a:t>
            </a:r>
            <a:r>
              <a:rPr lang="vi-VN" dirty="0" err="1"/>
              <a:t>file</a:t>
            </a:r>
            <a:r>
              <a:rPr lang="vi-VN" dirty="0"/>
              <a:t> </a:t>
            </a:r>
            <a:r>
              <a:rPr lang="vi-VN" dirty="0" err="1"/>
              <a:t>apk</a:t>
            </a:r>
            <a:r>
              <a:rPr lang="vi-VN" dirty="0"/>
              <a:t> được cung cấp đường dẫn trong bản tin trả về trước đó.</a:t>
            </a:r>
          </a:p>
          <a:p>
            <a:r>
              <a:rPr lang="vi-VN" dirty="0"/>
              <a:t>khi tải xong thiết bị sẽ ngay lập tức tiến hành </a:t>
            </a:r>
            <a:r>
              <a:rPr lang="vi-VN" dirty="0" err="1"/>
              <a:t>install</a:t>
            </a:r>
            <a:r>
              <a:rPr lang="vi-VN" dirty="0"/>
              <a:t> ứng dụng đã được tải và cập nhật trạng thái hoàn thành chính sách làm việc lên hệ thống.</a:t>
            </a:r>
          </a:p>
          <a:p>
            <a:endParaRPr lang="vi-VN" dirty="0"/>
          </a:p>
          <a:p>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18</a:t>
            </a:fld>
            <a:endParaRPr lang="en-GB"/>
          </a:p>
        </p:txBody>
      </p:sp>
    </p:spTree>
    <p:extLst>
      <p:ext uri="{BB962C8B-B14F-4D97-AF65-F5344CB8AC3E}">
        <p14:creationId xmlns:p14="http://schemas.microsoft.com/office/powerpoint/2010/main" val="1074819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chứng minh kết quả thực hiện đồ án sau đây em sẽ thực hiện </a:t>
            </a:r>
            <a:r>
              <a:rPr lang="vi-VN" dirty="0" err="1"/>
              <a:t>demo</a:t>
            </a:r>
            <a:r>
              <a:rPr lang="vi-VN" dirty="0"/>
              <a:t> tạo chính sách làm việc là thiết bị sẽ thực thi chính sách làm việc đó</a:t>
            </a: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19</a:t>
            </a:fld>
            <a:endParaRPr lang="en-GB"/>
          </a:p>
        </p:txBody>
      </p:sp>
    </p:spTree>
    <p:extLst>
      <p:ext uri="{BB962C8B-B14F-4D97-AF65-F5344CB8AC3E}">
        <p14:creationId xmlns:p14="http://schemas.microsoft.com/office/powerpoint/2010/main" val="428108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a:latin typeface="Roboto" pitchFamily="2" charset="0"/>
                <a:ea typeface="Roboto" pitchFamily="2" charset="0"/>
              </a:rPr>
              <a:t>Xin chào tất cả thầy cô có mặt trong hội đồng bảo vệ và các bạn sinh viên tham bảo vệ ngày hôm nay, em tên là Nguyễn Thành Chung mã số sinh viên 20192724 thuộc lớp Điện tử 02 – K64. Được sự chấp thuận của thầy Phạm Doãn Tĩnh và sự cho phép của công ty VNPT Technolory về việc dụng sản phẩm Smart Box 3 ATV trong việc nghiên cứu phát triển, em đã thiết kế và xây dựng hệ thống quản lý thiết bị đầu cuối Smart Box có tên là TMS là viết tắt của Terminal management systemt để phục cho quá trình main tain và triển khai dịch vụ của sản phẩm với Terminal đại diện cho các </a:t>
            </a:r>
            <a:r>
              <a:rPr lang="en-GB" sz="1800" b="0" i="0">
                <a:solidFill>
                  <a:srgbClr val="050E17"/>
                </a:solidFill>
                <a:effectLst/>
                <a:latin typeface="Roboto" pitchFamily="2" charset="0"/>
                <a:ea typeface="Roboto" pitchFamily="2" charset="0"/>
              </a:rPr>
              <a:t>thiết bị đầu cuối</a:t>
            </a:r>
            <a:r>
              <a:rPr lang="vi-VN" sz="1800">
                <a:latin typeface="Roboto" pitchFamily="2" charset="0"/>
                <a:ea typeface="Roboto" pitchFamily="2" charset="0"/>
              </a:rPr>
              <a:t>. Và sau đây em xin phép giới thiệu về đề tài mong thầy cô và các bạn cùng lắng nghe.</a:t>
            </a:r>
            <a:endParaRPr lang="en-GB" sz="1800" dirty="0">
              <a:latin typeface="Roboto" pitchFamily="2" charset="0"/>
              <a:ea typeface="Roboto" pitchFamily="2" charset="0"/>
            </a:endParaRPr>
          </a:p>
        </p:txBody>
      </p:sp>
      <p:sp>
        <p:nvSpPr>
          <p:cNvPr id="4" name="Slide Number Placeholder 3"/>
          <p:cNvSpPr>
            <a:spLocks noGrp="1"/>
          </p:cNvSpPr>
          <p:nvPr>
            <p:ph type="sldNum" sz="quarter" idx="5"/>
          </p:nvPr>
        </p:nvSpPr>
        <p:spPr/>
        <p:txBody>
          <a:bodyPr/>
          <a:lstStyle/>
          <a:p>
            <a:fld id="{1CEA8F64-8B82-439D-B588-C4835C9F296A}" type="slidenum">
              <a:rPr lang="en-GB" smtClean="0"/>
              <a:t>2</a:t>
            </a:fld>
            <a:endParaRPr lang="en-GB"/>
          </a:p>
        </p:txBody>
      </p:sp>
    </p:spTree>
    <p:extLst>
      <p:ext uri="{BB962C8B-B14F-4D97-AF65-F5344CB8AC3E}">
        <p14:creationId xmlns:p14="http://schemas.microsoft.com/office/powerpoint/2010/main" val="1875626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20</a:t>
            </a:fld>
            <a:endParaRPr lang="en-GB"/>
          </a:p>
        </p:txBody>
      </p:sp>
    </p:spTree>
    <p:extLst>
      <p:ext uri="{BB962C8B-B14F-4D97-AF65-F5344CB8AC3E}">
        <p14:creationId xmlns:p14="http://schemas.microsoft.com/office/powerpoint/2010/main" val="385279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21</a:t>
            </a:fld>
            <a:endParaRPr lang="en-GB"/>
          </a:p>
        </p:txBody>
      </p:sp>
    </p:spTree>
    <p:extLst>
      <p:ext uri="{BB962C8B-B14F-4D97-AF65-F5344CB8AC3E}">
        <p14:creationId xmlns:p14="http://schemas.microsoft.com/office/powerpoint/2010/main" val="3990061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r>
              <a:rPr lang="vi-VN" sz="2800" b="0" i="0">
                <a:solidFill>
                  <a:srgbClr val="050E17"/>
                </a:solidFill>
                <a:effectLst/>
                <a:latin typeface="-apple-system"/>
              </a:rPr>
              <a:t>Docker: ví dụ chạy một dịch vụ Server của bên em thì Server cần rất nhiều dịch vụ con như là SQL Apache hay một số những tính năng như http gì đó, bản chất thì mình có thể phát triển install những tính năng đấy vào trong service của mình làm được bằng tay, tuy nhiên  khi mà người ta tìm hiểu ra rằng là ông nào chạy Server cũng cần tính năng đó thì người ta sinh ra Docker để nó install tất cả các tính năng đấy vào trong hệ thống ubuntu hoặc linux gì xong nó đóng gói cái đấy thành một file image haowcj file zip để sau đó nó cầm những file đó đi nó bê sang máy khác nó bung một phát ra là nó chạy được toàn bộ tính năng đấy luôn, nó không mất công và đảm bảo 100% là nó sẽ hoạt động giống nhau. Docker sinh ra để đảm bảo tối ưu 1 là nhanh chóng triển khai nhanh, và tránh xung đột</a:t>
            </a:r>
            <a:endParaRPr lang="vi-VN" sz="2800" b="0" i="0" dirty="0">
              <a:solidFill>
                <a:srgbClr val="050E17"/>
              </a:solidFill>
              <a:effectLst/>
              <a:latin typeface="-apple-system"/>
            </a:endParaRPr>
          </a:p>
          <a:p>
            <a:pPr marL="0" indent="0" algn="l">
              <a:buFont typeface="Wingdings" panose="05000000000000000000" pitchFamily="2" charset="2"/>
              <a:buNone/>
            </a:pPr>
            <a:endParaRPr lang="vi-VN" sz="2800" b="0" i="0" dirty="0">
              <a:solidFill>
                <a:srgbClr val="050E17"/>
              </a:solidFill>
              <a:effectLst/>
              <a:latin typeface="-apple-system"/>
            </a:endParaRPr>
          </a:p>
        </p:txBody>
      </p:sp>
      <p:sp>
        <p:nvSpPr>
          <p:cNvPr id="4" name="Slide Number Placeholder 3"/>
          <p:cNvSpPr>
            <a:spLocks noGrp="1"/>
          </p:cNvSpPr>
          <p:nvPr>
            <p:ph type="sldNum" sz="quarter" idx="5"/>
          </p:nvPr>
        </p:nvSpPr>
        <p:spPr/>
        <p:txBody>
          <a:bodyPr/>
          <a:lstStyle/>
          <a:p>
            <a:fld id="{1CEA8F64-8B82-439D-B588-C4835C9F296A}" type="slidenum">
              <a:rPr lang="en-GB" smtClean="0"/>
              <a:t>23</a:t>
            </a:fld>
            <a:endParaRPr lang="en-GB"/>
          </a:p>
        </p:txBody>
      </p:sp>
    </p:spTree>
    <p:extLst>
      <p:ext uri="{BB962C8B-B14F-4D97-AF65-F5344CB8AC3E}">
        <p14:creationId xmlns:p14="http://schemas.microsoft.com/office/powerpoint/2010/main" val="3350534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r>
              <a:rPr lang="vi-VN" sz="2800" b="0" i="0">
                <a:solidFill>
                  <a:srgbClr val="050E17"/>
                </a:solidFill>
                <a:effectLst/>
                <a:latin typeface="-apple-system"/>
              </a:rPr>
              <a:t>Docker: ví dụ chạy một dịch vụ Server của bên em thì Server cần rất nhiều dịch vụ con như là SQL Apache hay một số những tính năng như http gì đó, bản chất thì mình có thể phát triển install những tính năng đấy vào trong service của mình làm được bằng tay, tuy nhiên  khi mà người ta tìm hiểu ra rằng là ông nào chạy Server cũng cần tính năng đó thì người ta sinh ra Docker để nó install tất cả các tính năng đấy vào trong hệ thống ubuntu hoặc linux gì xong nó đóng gói cái đấy thành một file image haowcj file zip để sau đó nó cầm những file đó đi nó bê sang máy khác nó bung một phát ra là nó chạy được toàn bộ tính năng đấy luôn, nó không mất công và đảm bảo 100% là nó sẽ hoạt động giống nhau. Docker sinh ra để đảm bảo tối ưu 1 là nhanh chóng triển khai nhanh, và tránh xung đột</a:t>
            </a:r>
            <a:endParaRPr lang="vi-VN" sz="2800" b="0" i="0" dirty="0">
              <a:solidFill>
                <a:srgbClr val="050E17"/>
              </a:solidFill>
              <a:effectLst/>
              <a:latin typeface="-apple-system"/>
            </a:endParaRPr>
          </a:p>
          <a:p>
            <a:pPr marL="0" indent="0" algn="l">
              <a:buFont typeface="Wingdings" panose="05000000000000000000" pitchFamily="2" charset="2"/>
              <a:buNone/>
            </a:pPr>
            <a:endParaRPr lang="vi-VN" sz="2800" b="0" i="0" dirty="0">
              <a:solidFill>
                <a:srgbClr val="050E17"/>
              </a:solidFill>
              <a:effectLst/>
              <a:latin typeface="-apple-system"/>
            </a:endParaRPr>
          </a:p>
        </p:txBody>
      </p:sp>
      <p:sp>
        <p:nvSpPr>
          <p:cNvPr id="4" name="Slide Number Placeholder 3"/>
          <p:cNvSpPr>
            <a:spLocks noGrp="1"/>
          </p:cNvSpPr>
          <p:nvPr>
            <p:ph type="sldNum" sz="quarter" idx="5"/>
          </p:nvPr>
        </p:nvSpPr>
        <p:spPr/>
        <p:txBody>
          <a:bodyPr/>
          <a:lstStyle/>
          <a:p>
            <a:fld id="{1CEA8F64-8B82-439D-B588-C4835C9F296A}" type="slidenum">
              <a:rPr lang="en-GB" smtClean="0"/>
              <a:t>24</a:t>
            </a:fld>
            <a:endParaRPr lang="en-GB"/>
          </a:p>
        </p:txBody>
      </p:sp>
    </p:spTree>
    <p:extLst>
      <p:ext uri="{BB962C8B-B14F-4D97-AF65-F5344CB8AC3E}">
        <p14:creationId xmlns:p14="http://schemas.microsoft.com/office/powerpoint/2010/main" val="2454696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25</a:t>
            </a:fld>
            <a:endParaRPr lang="en-GB"/>
          </a:p>
        </p:txBody>
      </p:sp>
    </p:spTree>
    <p:extLst>
      <p:ext uri="{BB962C8B-B14F-4D97-AF65-F5344CB8AC3E}">
        <p14:creationId xmlns:p14="http://schemas.microsoft.com/office/powerpoint/2010/main" val="3172700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Không thể triển khai kết hợp hệ thống TMS với tất cả các thiết bị android khác ngoài thiết bị của VNPT Technology vì Service TMS cần những quyền hệ thống mà khi cần những quyền hệ thống em cần build cùng firmware, nếu trong trường hợp triển khai hệ thống này với các thiết bị bên ngoài khác thì sẽ không full chức năng vì những chức năng cần quyền hệ thống sẽ không thực hiện được</a:t>
            </a:r>
            <a:endParaRPr lang="en-GB"/>
          </a:p>
        </p:txBody>
      </p:sp>
      <p:sp>
        <p:nvSpPr>
          <p:cNvPr id="4" name="Slide Number Placeholder 3"/>
          <p:cNvSpPr>
            <a:spLocks noGrp="1"/>
          </p:cNvSpPr>
          <p:nvPr>
            <p:ph type="sldNum" sz="quarter" idx="5"/>
          </p:nvPr>
        </p:nvSpPr>
        <p:spPr/>
        <p:txBody>
          <a:bodyPr/>
          <a:lstStyle/>
          <a:p>
            <a:fld id="{1CEA8F64-8B82-439D-B588-C4835C9F296A}" type="slidenum">
              <a:rPr lang="en-GB" smtClean="0"/>
              <a:t>26</a:t>
            </a:fld>
            <a:endParaRPr lang="en-GB"/>
          </a:p>
        </p:txBody>
      </p:sp>
    </p:spTree>
    <p:extLst>
      <p:ext uri="{BB962C8B-B14F-4D97-AF65-F5344CB8AC3E}">
        <p14:creationId xmlns:p14="http://schemas.microsoft.com/office/powerpoint/2010/main" val="2427583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Vì thời gian không cho phép em xin phép mô tả 2 cơ chế lưu trữ lịch sử hoạt động và cơ chế lưu trữ chính sách làm việc cho thiết bị SMB thông qua sơ đồ liên kết cơ sở dữ liệu sau</a:t>
            </a:r>
            <a:b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b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Thầy cô và các bạn hãy tập trung vào các bảng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device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lịch sử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performan</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lịch sử hoạt động của ứng dụng và chính sách làm việc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policy</a:t>
            </a:r>
            <a:b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b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ở đây với cơ thế một thiết bị có nhiều ứng dụng và một ứng dụng có thể ở trên nhiều thiết bị nên liên kết giữa thiết bị và ứng dụng là liên kết nhiều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nhiều</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và được giao qua bảng ứng dụng thiết bị. Bảng này là bảng đại diện cho ứng dụng nằm trên một thiết bị duy nhất. Từ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bẳng</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này em kết nối với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bẳng</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lịch sử ứng dụng với liên kết 1-Nhiều để lưu lại lịch sử hoạt động của các ứng dụng trên thiết bị</a:t>
            </a:r>
            <a:b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b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cũng tương tự với bảng lịch sử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performance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của thiết bị, bảng thiết bị được kết nối với bảng lịch sử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performance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qua liên kết một nhiều để lưu lại lịch sử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performance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của từng thiết bị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SmartBox</a:t>
            </a:r>
            <a:endParaRPr lang="vi-VN"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Chính sách làm việc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policy</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và thiết bị cũng được liên kết với nhau bằng liên nhiều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nhiều</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Vì một thiết bị có nhiều chính sách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sách</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phải thực thi và một chính sách làm việc cũng có thể giao cho nhiều thiết bị cùng lúc. Nối giữa bảng chính sách làm việc và bảng thiết bị là chính sách làm việc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detail</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bẳng</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này sẽ đại diện cho chính sách làm việc của từng thiết bị. Trong bảng này có trường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status</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phục vụ cho mục đính cập nhật trạng thái thực thi chính sách của thiết bị SMB</a:t>
            </a:r>
            <a:b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b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Và một chính sách làm việc được giao sẽ có các thông tin bảo gồm đường dẫn đến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file</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apk</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cần được thực thi và </a:t>
            </a:r>
            <a:r>
              <a:rPr lang="vi-VN" sz="1800" kern="100" dirty="0" err="1">
                <a:effectLst/>
                <a:latin typeface="Times New Roman" panose="02020603050405020304" pitchFamily="18" charset="0"/>
                <a:ea typeface="Calibri" panose="020F0502020204030204" pitchFamily="34" charset="0"/>
                <a:cs typeface="Angsana New" panose="02020603050405020304" pitchFamily="18" charset="-34"/>
              </a:rPr>
              <a:t>command</a:t>
            </a:r>
            <a:r>
              <a:rPr lang="vi-VN" sz="1800" kern="100" dirty="0">
                <a:effectLst/>
                <a:latin typeface="Times New Roman" panose="02020603050405020304" pitchFamily="18" charset="0"/>
                <a:ea typeface="Calibri" panose="020F0502020204030204" pitchFamily="34" charset="0"/>
                <a:cs typeface="Angsana New" panose="02020603050405020304" pitchFamily="18" charset="-34"/>
              </a:rPr>
              <a:t> thiết bị cần thực thi.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28</a:t>
            </a:fld>
            <a:endParaRPr lang="en-GB"/>
          </a:p>
        </p:txBody>
      </p:sp>
    </p:spTree>
    <p:extLst>
      <p:ext uri="{BB962C8B-B14F-4D97-AF65-F5344CB8AC3E}">
        <p14:creationId xmlns:p14="http://schemas.microsoft.com/office/powerpoint/2010/main" val="905662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Trên đây là sơ đồ phân tích về quy trình nhận một chính sách làm việc và thực thi của thiết bị SMB. </a:t>
            </a:r>
            <a:br>
              <a:rPr lang="vi-VN" dirty="0"/>
            </a:br>
            <a:r>
              <a:rPr lang="vi-VN" dirty="0"/>
              <a:t>Tiếp theo Em sẽ trình bày ngắn gọn về quy trình thực thi chính sách </a:t>
            </a:r>
            <a:r>
              <a:rPr lang="vi-VN" dirty="0" err="1"/>
              <a:t>dowload</a:t>
            </a:r>
            <a:r>
              <a:rPr lang="vi-VN" dirty="0"/>
              <a:t> một ứng dụng của thiết bị SMB như sau:</a:t>
            </a:r>
          </a:p>
          <a:p>
            <a:r>
              <a:rPr lang="vi-VN" dirty="0"/>
              <a:t>Mỗi 3 phút một lần Thiết bị </a:t>
            </a:r>
            <a:r>
              <a:rPr lang="vi-VN" dirty="0" err="1"/>
              <a:t>SmartBox</a:t>
            </a:r>
            <a:r>
              <a:rPr lang="vi-VN" dirty="0"/>
              <a:t>  sẽ gửi thông tin hoạt động của thiết bị lên hệ thống và hệ thống sẽ trả về danh sách chính sách làm việc được giao.</a:t>
            </a:r>
          </a:p>
          <a:p>
            <a:r>
              <a:rPr lang="vi-VN" dirty="0"/>
              <a:t>Thiết bị nhận được chính sách làm việc được biểu diễn ở ô </a:t>
            </a:r>
            <a:r>
              <a:rPr lang="vi-VN" dirty="0" err="1"/>
              <a:t>get</a:t>
            </a:r>
            <a:r>
              <a:rPr lang="vi-VN" dirty="0"/>
              <a:t> </a:t>
            </a:r>
            <a:r>
              <a:rPr lang="vi-VN" dirty="0" err="1"/>
              <a:t>list</a:t>
            </a:r>
            <a:r>
              <a:rPr lang="vi-VN" dirty="0"/>
              <a:t> </a:t>
            </a:r>
            <a:r>
              <a:rPr lang="vi-VN" dirty="0" err="1"/>
              <a:t>policy</a:t>
            </a:r>
            <a:r>
              <a:rPr lang="vi-VN" dirty="0"/>
              <a:t> </a:t>
            </a:r>
            <a:r>
              <a:rPr lang="vi-VN" dirty="0" err="1"/>
              <a:t>success</a:t>
            </a:r>
            <a:r>
              <a:rPr lang="vi-VN" dirty="0"/>
              <a:t>.</a:t>
            </a:r>
          </a:p>
          <a:p>
            <a:r>
              <a:rPr lang="vi-VN" dirty="0"/>
              <a:t>Từ đó Thiết bị SMB bóc tách bản tin nhận được nếu thiết bị có chính sách làm việc cần được thực thi, thiết bị sẽ gửi 1 </a:t>
            </a:r>
            <a:r>
              <a:rPr lang="vi-VN" dirty="0" err="1"/>
              <a:t>request</a:t>
            </a:r>
            <a:r>
              <a:rPr lang="vi-VN" dirty="0"/>
              <a:t>  tiếp theo lên Server để lấy thông tin chi tiết về chính sách làm việc gồm thông tin về </a:t>
            </a:r>
            <a:r>
              <a:rPr lang="vi-VN" dirty="0" err="1"/>
              <a:t>command</a:t>
            </a:r>
            <a:r>
              <a:rPr lang="vi-VN" dirty="0"/>
              <a:t> cần thực thi và thông tin về các ứng dụng cần cài đặt.</a:t>
            </a:r>
            <a:br>
              <a:rPr lang="vi-VN" dirty="0"/>
            </a:br>
            <a:r>
              <a:rPr lang="vi-VN" dirty="0"/>
              <a:t>Thiết bị lấy thành công thông tin chi tiết về chính sách làm việc được giao được biểu diễn ở ô </a:t>
            </a:r>
            <a:r>
              <a:rPr lang="vi-VN" dirty="0" err="1"/>
              <a:t>get</a:t>
            </a:r>
            <a:r>
              <a:rPr lang="vi-VN" dirty="0"/>
              <a:t> </a:t>
            </a:r>
            <a:r>
              <a:rPr lang="vi-VN" dirty="0" err="1"/>
              <a:t>policy</a:t>
            </a:r>
            <a:r>
              <a:rPr lang="vi-VN" dirty="0"/>
              <a:t> </a:t>
            </a:r>
            <a:r>
              <a:rPr lang="vi-VN" dirty="0" err="1"/>
              <a:t>success</a:t>
            </a:r>
            <a:endParaRPr lang="vi-VN" dirty="0"/>
          </a:p>
          <a:p>
            <a:r>
              <a:rPr lang="vi-VN" dirty="0"/>
              <a:t>Tiếp theo thiết bị tuần tự thực hiện tải các </a:t>
            </a:r>
            <a:r>
              <a:rPr lang="vi-VN" dirty="0" err="1"/>
              <a:t>file</a:t>
            </a:r>
            <a:r>
              <a:rPr lang="vi-VN" dirty="0"/>
              <a:t> </a:t>
            </a:r>
            <a:r>
              <a:rPr lang="vi-VN" dirty="0" err="1"/>
              <a:t>apk</a:t>
            </a:r>
            <a:r>
              <a:rPr lang="vi-VN" dirty="0"/>
              <a:t> được cung cấp đường dẫn trong bản tin trả về trước đó.</a:t>
            </a:r>
          </a:p>
          <a:p>
            <a:r>
              <a:rPr lang="vi-VN" dirty="0"/>
              <a:t>khi tải xong thiết bị sẽ ngay lập tức tiến hành </a:t>
            </a:r>
            <a:r>
              <a:rPr lang="vi-VN" dirty="0" err="1"/>
              <a:t>install</a:t>
            </a:r>
            <a:r>
              <a:rPr lang="vi-VN" dirty="0"/>
              <a:t> ứng dụng đã được tải và cập nhật trạng thái hoàn thành chính sách làm việc lên hệ thống.</a:t>
            </a:r>
          </a:p>
          <a:p>
            <a:endParaRPr lang="vi-VN" dirty="0"/>
          </a:p>
          <a:p>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29</a:t>
            </a:fld>
            <a:endParaRPr lang="en-GB"/>
          </a:p>
        </p:txBody>
      </p:sp>
    </p:spTree>
    <p:extLst>
      <p:ext uri="{BB962C8B-B14F-4D97-AF65-F5344CB8AC3E}">
        <p14:creationId xmlns:p14="http://schemas.microsoft.com/office/powerpoint/2010/main" val="257291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latin typeface="Roboto" pitchFamily="2" charset="0"/>
                <a:ea typeface="Roboto" pitchFamily="2" charset="0"/>
              </a:rPr>
              <a:t>Xin chào tất cả thầy cô có mặt trong hội đồng bảo vệ và các bạn sinh viên tham bảo vệ ngày hôm nay, em tên là Nguyễn Thành Chung mã số sinh viên 20192724 thuộc lớp Điện tử 02 – K64. Được sự chấp thuận của thầy Phạm Doãn Tĩnh và sự cho phép của công ty VNPT </a:t>
            </a:r>
            <a:r>
              <a:rPr lang="vi-VN" dirty="0" err="1">
                <a:latin typeface="Roboto" pitchFamily="2" charset="0"/>
                <a:ea typeface="Roboto" pitchFamily="2" charset="0"/>
              </a:rPr>
              <a:t>Technolory</a:t>
            </a:r>
            <a:r>
              <a:rPr lang="vi-VN" dirty="0">
                <a:latin typeface="Roboto" pitchFamily="2" charset="0"/>
                <a:ea typeface="Roboto" pitchFamily="2" charset="0"/>
              </a:rPr>
              <a:t> về việc dụng sản phẩm </a:t>
            </a:r>
            <a:r>
              <a:rPr lang="vi-VN" dirty="0" err="1">
                <a:latin typeface="Roboto" pitchFamily="2" charset="0"/>
                <a:ea typeface="Roboto" pitchFamily="2" charset="0"/>
              </a:rPr>
              <a:t>Smart</a:t>
            </a:r>
            <a:r>
              <a:rPr lang="vi-VN" dirty="0">
                <a:latin typeface="Roboto" pitchFamily="2" charset="0"/>
                <a:ea typeface="Roboto" pitchFamily="2" charset="0"/>
              </a:rPr>
              <a:t> </a:t>
            </a:r>
            <a:r>
              <a:rPr lang="vi-VN" dirty="0" err="1">
                <a:latin typeface="Roboto" pitchFamily="2" charset="0"/>
                <a:ea typeface="Roboto" pitchFamily="2" charset="0"/>
              </a:rPr>
              <a:t>Box</a:t>
            </a:r>
            <a:r>
              <a:rPr lang="vi-VN" dirty="0">
                <a:latin typeface="Roboto" pitchFamily="2" charset="0"/>
                <a:ea typeface="Roboto" pitchFamily="2" charset="0"/>
              </a:rPr>
              <a:t> 3 ATV trong việc nghiên cứu phát triển, em đã thiết kế và xây dựng hệ thống quản lý thiết bị đầu cuối </a:t>
            </a:r>
            <a:r>
              <a:rPr lang="vi-VN" dirty="0" err="1">
                <a:latin typeface="Roboto" pitchFamily="2" charset="0"/>
                <a:ea typeface="Roboto" pitchFamily="2" charset="0"/>
              </a:rPr>
              <a:t>Smart</a:t>
            </a:r>
            <a:r>
              <a:rPr lang="vi-VN" dirty="0">
                <a:latin typeface="Roboto" pitchFamily="2" charset="0"/>
                <a:ea typeface="Roboto" pitchFamily="2" charset="0"/>
              </a:rPr>
              <a:t> </a:t>
            </a:r>
            <a:r>
              <a:rPr lang="vi-VN" dirty="0" err="1">
                <a:latin typeface="Roboto" pitchFamily="2" charset="0"/>
                <a:ea typeface="Roboto" pitchFamily="2" charset="0"/>
              </a:rPr>
              <a:t>Box</a:t>
            </a:r>
            <a:r>
              <a:rPr lang="vi-VN" dirty="0">
                <a:latin typeface="Roboto" pitchFamily="2" charset="0"/>
                <a:ea typeface="Roboto" pitchFamily="2" charset="0"/>
              </a:rPr>
              <a:t> có tên là TMS là viết tắt của Terminal </a:t>
            </a:r>
            <a:r>
              <a:rPr lang="vi-VN" dirty="0" err="1">
                <a:latin typeface="Roboto" pitchFamily="2" charset="0"/>
                <a:ea typeface="Roboto" pitchFamily="2" charset="0"/>
              </a:rPr>
              <a:t>management</a:t>
            </a:r>
            <a:r>
              <a:rPr lang="vi-VN" dirty="0">
                <a:latin typeface="Roboto" pitchFamily="2" charset="0"/>
                <a:ea typeface="Roboto" pitchFamily="2" charset="0"/>
              </a:rPr>
              <a:t> </a:t>
            </a:r>
            <a:r>
              <a:rPr lang="vi-VN" err="1">
                <a:latin typeface="Roboto" pitchFamily="2" charset="0"/>
                <a:ea typeface="Roboto" pitchFamily="2" charset="0"/>
              </a:rPr>
              <a:t>systemt</a:t>
            </a:r>
            <a:r>
              <a:rPr lang="vi-VN">
                <a:latin typeface="Roboto" pitchFamily="2" charset="0"/>
                <a:ea typeface="Roboto" pitchFamily="2" charset="0"/>
              </a:rPr>
              <a:t> để phục cho quá trình main tain và triển khai dịch vụ của sản phẩm với </a:t>
            </a:r>
            <a:r>
              <a:rPr lang="vi-VN" dirty="0">
                <a:latin typeface="Roboto" pitchFamily="2" charset="0"/>
                <a:ea typeface="Roboto" pitchFamily="2" charset="0"/>
              </a:rPr>
              <a:t>Terminal đại diện cho các </a:t>
            </a:r>
            <a:r>
              <a:rPr lang="en-GB" b="0" i="0" dirty="0" err="1">
                <a:solidFill>
                  <a:srgbClr val="050E17"/>
                </a:solidFill>
                <a:effectLst/>
                <a:latin typeface="Roboto" pitchFamily="2" charset="0"/>
                <a:ea typeface="Roboto" pitchFamily="2" charset="0"/>
              </a:rPr>
              <a:t>thiết</a:t>
            </a:r>
            <a:r>
              <a:rPr lang="en-GB" b="0" i="0" dirty="0">
                <a:solidFill>
                  <a:srgbClr val="050E17"/>
                </a:solidFill>
                <a:effectLst/>
                <a:latin typeface="Roboto" pitchFamily="2" charset="0"/>
                <a:ea typeface="Roboto" pitchFamily="2" charset="0"/>
              </a:rPr>
              <a:t> </a:t>
            </a:r>
            <a:r>
              <a:rPr lang="en-GB" b="0" i="0" dirty="0" err="1">
                <a:solidFill>
                  <a:srgbClr val="050E17"/>
                </a:solidFill>
                <a:effectLst/>
                <a:latin typeface="Roboto" pitchFamily="2" charset="0"/>
                <a:ea typeface="Roboto" pitchFamily="2" charset="0"/>
              </a:rPr>
              <a:t>bị</a:t>
            </a:r>
            <a:r>
              <a:rPr lang="en-GB" b="0" i="0" dirty="0">
                <a:solidFill>
                  <a:srgbClr val="050E17"/>
                </a:solidFill>
                <a:effectLst/>
                <a:latin typeface="Roboto" pitchFamily="2" charset="0"/>
                <a:ea typeface="Roboto" pitchFamily="2" charset="0"/>
              </a:rPr>
              <a:t> </a:t>
            </a:r>
            <a:r>
              <a:rPr lang="en-GB" b="0" i="0" err="1">
                <a:solidFill>
                  <a:srgbClr val="050E17"/>
                </a:solidFill>
                <a:effectLst/>
                <a:latin typeface="Roboto" pitchFamily="2" charset="0"/>
                <a:ea typeface="Roboto" pitchFamily="2" charset="0"/>
              </a:rPr>
              <a:t>đầu</a:t>
            </a:r>
            <a:r>
              <a:rPr lang="en-GB" b="0" i="0">
                <a:solidFill>
                  <a:srgbClr val="050E17"/>
                </a:solidFill>
                <a:effectLst/>
                <a:latin typeface="Roboto" pitchFamily="2" charset="0"/>
                <a:ea typeface="Roboto" pitchFamily="2" charset="0"/>
              </a:rPr>
              <a:t> cuối</a:t>
            </a:r>
            <a:r>
              <a:rPr lang="vi-VN">
                <a:latin typeface="Roboto" pitchFamily="2" charset="0"/>
                <a:ea typeface="Roboto" pitchFamily="2" charset="0"/>
              </a:rPr>
              <a:t>. </a:t>
            </a:r>
            <a:r>
              <a:rPr lang="vi-VN" dirty="0">
                <a:latin typeface="Roboto" pitchFamily="2" charset="0"/>
                <a:ea typeface="Roboto" pitchFamily="2" charset="0"/>
              </a:rPr>
              <a:t>Và sau đây em xin phép giới thiệu về đề </a:t>
            </a:r>
            <a:r>
              <a:rPr lang="vi-VN">
                <a:latin typeface="Roboto" pitchFamily="2" charset="0"/>
                <a:ea typeface="Roboto" pitchFamily="2" charset="0"/>
              </a:rPr>
              <a:t>tài mong </a:t>
            </a:r>
            <a:r>
              <a:rPr lang="vi-VN" dirty="0">
                <a:latin typeface="Roboto" pitchFamily="2" charset="0"/>
                <a:ea typeface="Roboto" pitchFamily="2" charset="0"/>
              </a:rPr>
              <a:t>thầy cô và các bạn cùng lắng nghe.</a:t>
            </a:r>
            <a:endParaRPr lang="en-GB" dirty="0">
              <a:latin typeface="Roboto" pitchFamily="2" charset="0"/>
              <a:ea typeface="Roboto" pitchFamily="2" charset="0"/>
            </a:endParaRPr>
          </a:p>
        </p:txBody>
      </p:sp>
      <p:sp>
        <p:nvSpPr>
          <p:cNvPr id="4" name="Slide Number Placeholder 3"/>
          <p:cNvSpPr>
            <a:spLocks noGrp="1"/>
          </p:cNvSpPr>
          <p:nvPr>
            <p:ph type="sldNum" sz="quarter" idx="5"/>
          </p:nvPr>
        </p:nvSpPr>
        <p:spPr/>
        <p:txBody>
          <a:bodyPr/>
          <a:lstStyle/>
          <a:p>
            <a:fld id="{1CEA8F64-8B82-439D-B588-C4835C9F296A}" type="slidenum">
              <a:rPr lang="en-GB" smtClean="0"/>
              <a:t>30</a:t>
            </a:fld>
            <a:endParaRPr lang="en-GB"/>
          </a:p>
        </p:txBody>
      </p:sp>
    </p:spTree>
    <p:extLst>
      <p:ext uri="{BB962C8B-B14F-4D97-AF65-F5344CB8AC3E}">
        <p14:creationId xmlns:p14="http://schemas.microsoft.com/office/powerpoint/2010/main" val="265063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Bài thuyết trình này của em gồm 4 nội dung chính: </a:t>
            </a:r>
            <a:br>
              <a:rPr lang="vi-VN" dirty="0"/>
            </a:br>
            <a:r>
              <a:rPr lang="vi-VN" dirty="0"/>
              <a:t>- Thứ nhất là Giới thiệu, đặt vấn đề tổng quan đề tài</a:t>
            </a:r>
          </a:p>
          <a:p>
            <a:pPr marL="0" indent="0">
              <a:buFontTx/>
              <a:buNone/>
            </a:pPr>
            <a:r>
              <a:rPr lang="vi-VN" dirty="0"/>
              <a:t>- Thứ hai là Phân tích, xây dựng thiết kế hệ thống</a:t>
            </a:r>
          </a:p>
          <a:p>
            <a:pPr marL="0" indent="0">
              <a:buFontTx/>
              <a:buNone/>
            </a:pPr>
            <a:r>
              <a:rPr lang="vi-VN" dirty="0"/>
              <a:t>- Thứ ba là Kết quả thực hiện và Sản phẩm</a:t>
            </a:r>
          </a:p>
          <a:p>
            <a:pPr marL="0" indent="0">
              <a:buFontTx/>
              <a:buNone/>
            </a:pPr>
            <a:r>
              <a:rPr lang="vi-VN" dirty="0"/>
              <a:t>- Và cuối cùng là kết luận và hướng phát triển</a:t>
            </a: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3</a:t>
            </a:fld>
            <a:endParaRPr lang="en-GB"/>
          </a:p>
        </p:txBody>
      </p:sp>
    </p:spTree>
    <p:extLst>
      <p:ext uri="{BB962C8B-B14F-4D97-AF65-F5344CB8AC3E}">
        <p14:creationId xmlns:p14="http://schemas.microsoft.com/office/powerpoint/2010/main" val="1020286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Đi vào phần 1 Tổng quan đề tài</a:t>
            </a: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4</a:t>
            </a:fld>
            <a:endParaRPr lang="en-GB"/>
          </a:p>
        </p:txBody>
      </p:sp>
    </p:spTree>
    <p:extLst>
      <p:ext uri="{BB962C8B-B14F-4D97-AF65-F5344CB8AC3E}">
        <p14:creationId xmlns:p14="http://schemas.microsoft.com/office/powerpoint/2010/main" val="3114677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dirty="0"/>
              <a:t>- đặt vấn đề </a:t>
            </a:r>
          </a:p>
          <a:p>
            <a:pPr marL="0" indent="0">
              <a:buFontTx/>
              <a:buNone/>
            </a:pPr>
            <a:r>
              <a:rPr lang="vi-VN" dirty="0"/>
              <a:t>- Có một điều mà chúng ta không thể phủ định được rằng là hiện nay với việc chất lượng cuộc sống ngày càng được nâng cao thì nhu cầu giải trí </a:t>
            </a:r>
            <a:br>
              <a:rPr lang="vi-VN" dirty="0"/>
            </a:br>
            <a:r>
              <a:rPr lang="vi-VN" dirty="0"/>
              <a:t>của con người là một điều không thể thiếu. Tiêu biểu trong đó là nhu cầu về giải trí nghe nhìn: như xem phim, nghe nhạc, chơi </a:t>
            </a:r>
            <a:r>
              <a:rPr lang="vi-VN" dirty="0" err="1"/>
              <a:t>game</a:t>
            </a:r>
            <a:r>
              <a:rPr lang="vi-VN" dirty="0"/>
              <a:t>, truyền hình trực tuyến và duyệt </a:t>
            </a:r>
            <a:r>
              <a:rPr lang="vi-VN" dirty="0" err="1"/>
              <a:t>web</a:t>
            </a:r>
            <a:br>
              <a:rPr lang="vi-VN" dirty="0"/>
            </a:br>
            <a:r>
              <a:rPr lang="vi-VN" dirty="0"/>
              <a:t>- Đóng góp là một trong những sản phẩm cung cấp dịch vụ giải trí mà em muốn giới thiệu hôm nay là thiết bị </a:t>
            </a:r>
            <a:r>
              <a:rPr lang="vi-VN" dirty="0" err="1"/>
              <a:t>Smart</a:t>
            </a:r>
            <a:r>
              <a:rPr lang="vi-VN" dirty="0"/>
              <a:t> </a:t>
            </a:r>
            <a:r>
              <a:rPr lang="vi-VN" dirty="0" err="1"/>
              <a:t>Box</a:t>
            </a:r>
            <a:r>
              <a:rPr lang="vi-VN" dirty="0"/>
              <a:t> hay còn có tên gọi khác là </a:t>
            </a:r>
            <a:r>
              <a:rPr lang="vi-VN" dirty="0" err="1"/>
              <a:t>Set-top</a:t>
            </a:r>
            <a:r>
              <a:rPr lang="vi-VN" dirty="0"/>
              <a:t> </a:t>
            </a:r>
            <a:r>
              <a:rPr lang="vi-VN" dirty="0" err="1"/>
              <a:t>Box</a:t>
            </a: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5</a:t>
            </a:fld>
            <a:endParaRPr lang="en-GB"/>
          </a:p>
        </p:txBody>
      </p:sp>
    </p:spTree>
    <p:extLst>
      <p:ext uri="{BB962C8B-B14F-4D97-AF65-F5344CB8AC3E}">
        <p14:creationId xmlns:p14="http://schemas.microsoft.com/office/powerpoint/2010/main" val="1397642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a:solidFill>
                  <a:srgbClr val="333333"/>
                </a:solidFill>
                <a:effectLst/>
                <a:latin typeface="tahoma" panose="020B0604030504040204" pitchFamily="34" charset="0"/>
              </a:rPr>
              <a:t>Vậy Set-top Box là thiết bị gì</a:t>
            </a:r>
            <a:endParaRPr lang="vi-VN" b="0" i="0" dirty="0">
              <a:solidFill>
                <a:srgbClr val="333333"/>
              </a:solidFill>
              <a:effectLst/>
              <a:latin typeface="tahoma" panose="020B0604030504040204" pitchFamily="34" charset="0"/>
            </a:endParaRPr>
          </a:p>
          <a:p>
            <a:pPr marL="171450" indent="-171450">
              <a:buFontTx/>
              <a:buChar char="-"/>
            </a:pPr>
            <a:endParaRPr lang="vi-VN" b="0" i="0">
              <a:solidFill>
                <a:srgbClr val="333333"/>
              </a:solidFill>
              <a:effectLst/>
              <a:latin typeface="tahoma" panose="020B0604030504040204" pitchFamily="34" charset="0"/>
            </a:endParaRPr>
          </a:p>
          <a:p>
            <a:pPr marL="171450" indent="-171450">
              <a:buFontTx/>
              <a:buChar char="-"/>
            </a:pPr>
            <a:r>
              <a:rPr lang="vi-VN" b="0" i="0">
                <a:solidFill>
                  <a:srgbClr val="333333"/>
                </a:solidFill>
                <a:effectLst/>
                <a:latin typeface="tahoma" panose="020B0604030504040204" pitchFamily="34" charset="0"/>
              </a:rPr>
              <a:t>Set-top </a:t>
            </a:r>
            <a:r>
              <a:rPr lang="vi-VN" b="0" i="0" dirty="0" err="1">
                <a:solidFill>
                  <a:srgbClr val="333333"/>
                </a:solidFill>
                <a:effectLst/>
                <a:latin typeface="tahoma" panose="020B0604030504040204" pitchFamily="34" charset="0"/>
              </a:rPr>
              <a:t>box</a:t>
            </a:r>
            <a:r>
              <a:rPr lang="vi-VN" b="0" i="0" dirty="0">
                <a:solidFill>
                  <a:srgbClr val="333333"/>
                </a:solidFill>
                <a:effectLst/>
                <a:latin typeface="tahoma" panose="020B0604030504040204" pitchFamily="34" charset="0"/>
              </a:rPr>
              <a:t> là thiết bị nằm trung gian giữa nguồn tín hiệu và TV, có chức năng </a:t>
            </a:r>
            <a:r>
              <a:rPr lang="vi-VN" b="0" i="0" u="sng" dirty="0">
                <a:solidFill>
                  <a:srgbClr val="6A8E9C"/>
                </a:solidFill>
                <a:effectLst/>
                <a:latin typeface="tahoma" panose="020B0604030504040204" pitchFamily="34" charset="0"/>
                <a:hlinkClick r:id="rId3"/>
              </a:rPr>
              <a:t>giải mã tín hiệu</a:t>
            </a:r>
            <a:r>
              <a:rPr lang="vi-VN" b="0" i="0" dirty="0">
                <a:solidFill>
                  <a:srgbClr val="333333"/>
                </a:solidFill>
                <a:effectLst/>
                <a:latin typeface="tahoma" panose="020B0604030504040204" pitchFamily="34" charset="0"/>
              </a:rPr>
              <a:t> truyền hình, sau đó chuyển dữ liệu thành âm thanh và hình ảnh được trình chiếu trên màn </a:t>
            </a:r>
            <a:r>
              <a:rPr lang="vi-VN" b="0" i="0">
                <a:solidFill>
                  <a:srgbClr val="333333"/>
                </a:solidFill>
                <a:effectLst/>
                <a:latin typeface="tahoma" panose="020B0604030504040204" pitchFamily="34" charset="0"/>
              </a:rPr>
              <a:t>hình TV</a:t>
            </a:r>
            <a:endParaRPr lang="vi-VN" b="0" i="0" dirty="0">
              <a:solidFill>
                <a:srgbClr val="333333"/>
              </a:solidFill>
              <a:effectLst/>
              <a:latin typeface="tahoma" panose="020B0604030504040204" pitchFamily="34" charset="0"/>
            </a:endParaRPr>
          </a:p>
          <a:p>
            <a:pPr marL="171450" indent="-171450">
              <a:buFontTx/>
              <a:buChar char="-"/>
            </a:pPr>
            <a:endParaRPr lang="vi-VN" b="0" i="0" dirty="0">
              <a:solidFill>
                <a:srgbClr val="333333"/>
              </a:solidFill>
              <a:effectLst/>
              <a:latin typeface="tahoma" panose="020B0604030504040204" pitchFamily="34" charset="0"/>
            </a:endParaRPr>
          </a:p>
          <a:p>
            <a:pPr marL="171450" indent="-171450">
              <a:buFontTx/>
              <a:buChar char="-"/>
            </a:pPr>
            <a:r>
              <a:rPr lang="vi-VN" b="0" i="0" dirty="0">
                <a:solidFill>
                  <a:srgbClr val="333333"/>
                </a:solidFill>
                <a:effectLst/>
                <a:latin typeface="tahoma" panose="020B0604030504040204" pitchFamily="34" charset="0"/>
              </a:rPr>
              <a:t>Tới hiện nay, </a:t>
            </a:r>
            <a:r>
              <a:rPr lang="vi-VN" b="0" i="0" dirty="0" err="1">
                <a:solidFill>
                  <a:srgbClr val="333333"/>
                </a:solidFill>
                <a:effectLst/>
                <a:latin typeface="tahoma" panose="020B0604030504040204" pitchFamily="34" charset="0"/>
              </a:rPr>
              <a:t>Set-top</a:t>
            </a:r>
            <a:r>
              <a:rPr lang="vi-VN" b="0" i="0" dirty="0">
                <a:solidFill>
                  <a:srgbClr val="333333"/>
                </a:solidFill>
                <a:effectLst/>
                <a:latin typeface="tahoma" panose="020B0604030504040204" pitchFamily="34" charset="0"/>
              </a:rPr>
              <a:t> </a:t>
            </a:r>
            <a:r>
              <a:rPr lang="vi-VN" b="0" i="0" err="1">
                <a:solidFill>
                  <a:srgbClr val="333333"/>
                </a:solidFill>
                <a:effectLst/>
                <a:latin typeface="tahoma" panose="020B0604030504040204" pitchFamily="34" charset="0"/>
              </a:rPr>
              <a:t>box</a:t>
            </a:r>
            <a:r>
              <a:rPr lang="vi-VN" b="0" i="0">
                <a:solidFill>
                  <a:srgbClr val="333333"/>
                </a:solidFill>
                <a:effectLst/>
                <a:latin typeface="tahoma" panose="020B0604030504040204" pitchFamily="34" charset="0"/>
              </a:rPr>
              <a:t> đã được tích hợp nhiều chức năng dịch vụ hơn với mục đích qua nó có thể biết một chiếc tivi thông thuờng </a:t>
            </a:r>
            <a:r>
              <a:rPr lang="vi-VN" b="0" i="0">
                <a:solidFill>
                  <a:srgbClr val="333333"/>
                </a:solidFill>
                <a:effectLst/>
                <a:latin typeface="Arial" panose="020B0604020202020204" pitchFamily="34" charset="0"/>
              </a:rPr>
              <a:t>trở </a:t>
            </a:r>
            <a:r>
              <a:rPr lang="vi-VN" b="0" i="0" dirty="0">
                <a:solidFill>
                  <a:srgbClr val="333333"/>
                </a:solidFill>
                <a:effectLst/>
                <a:latin typeface="Arial" panose="020B0604020202020204" pitchFamily="34" charset="0"/>
              </a:rPr>
              <a:t>thành một </a:t>
            </a:r>
            <a:r>
              <a:rPr lang="vi-VN" b="1" i="0" dirty="0" err="1">
                <a:solidFill>
                  <a:srgbClr val="333333"/>
                </a:solidFill>
                <a:effectLst/>
                <a:latin typeface="Arial" panose="020B0604020202020204" pitchFamily="34" charset="0"/>
              </a:rPr>
              <a:t>Smart</a:t>
            </a:r>
            <a:r>
              <a:rPr lang="vi-VN" b="1" i="0" dirty="0">
                <a:solidFill>
                  <a:srgbClr val="333333"/>
                </a:solidFill>
                <a:effectLst/>
                <a:latin typeface="Arial" panose="020B0604020202020204" pitchFamily="34" charset="0"/>
              </a:rPr>
              <a:t> </a:t>
            </a:r>
            <a:r>
              <a:rPr lang="vi-VN" b="1" i="0" dirty="0" err="1">
                <a:solidFill>
                  <a:srgbClr val="333333"/>
                </a:solidFill>
                <a:effectLst/>
                <a:latin typeface="Arial" panose="020B0604020202020204" pitchFamily="34" charset="0"/>
              </a:rPr>
              <a:t>Tivi</a:t>
            </a:r>
            <a:r>
              <a:rPr lang="vi-VN" b="0" i="0" dirty="0">
                <a:solidFill>
                  <a:srgbClr val="333333"/>
                </a:solidFill>
                <a:effectLst/>
                <a:latin typeface="Arial" panose="020B0604020202020204" pitchFamily="34" charset="0"/>
              </a:rPr>
              <a:t> với nhiều tính năng giải trí khác nhau, bao gồm dịch vụ truyền hình, xem phim, chơi </a:t>
            </a:r>
            <a:r>
              <a:rPr lang="vi-VN" b="0" i="0" dirty="0" err="1">
                <a:solidFill>
                  <a:srgbClr val="333333"/>
                </a:solidFill>
                <a:effectLst/>
                <a:latin typeface="Arial" panose="020B0604020202020204" pitchFamily="34" charset="0"/>
              </a:rPr>
              <a:t>game</a:t>
            </a:r>
            <a:r>
              <a:rPr lang="vi-VN" b="0" i="0" dirty="0">
                <a:solidFill>
                  <a:srgbClr val="333333"/>
                </a:solidFill>
                <a:effectLst/>
                <a:latin typeface="Arial" panose="020B0604020202020204" pitchFamily="34" charset="0"/>
              </a:rPr>
              <a:t>, lướt </a:t>
            </a:r>
            <a:r>
              <a:rPr lang="vi-VN" b="0" i="0" dirty="0" err="1">
                <a:solidFill>
                  <a:srgbClr val="333333"/>
                </a:solidFill>
                <a:effectLst/>
                <a:latin typeface="Arial" panose="020B0604020202020204" pitchFamily="34" charset="0"/>
              </a:rPr>
              <a:t>web</a:t>
            </a:r>
            <a:r>
              <a:rPr lang="vi-VN" b="0" i="0" dirty="0">
                <a:solidFill>
                  <a:srgbClr val="333333"/>
                </a:solidFill>
                <a:effectLst/>
                <a:latin typeface="Arial" panose="020B0604020202020204" pitchFamily="34" charset="0"/>
              </a:rPr>
              <a:t>, hát </a:t>
            </a:r>
            <a:r>
              <a:rPr lang="vi-VN" b="0" i="0" dirty="0" err="1">
                <a:solidFill>
                  <a:srgbClr val="333333"/>
                </a:solidFill>
                <a:effectLst/>
                <a:latin typeface="Arial" panose="020B0604020202020204" pitchFamily="34" charset="0"/>
              </a:rPr>
              <a:t>karaoke</a:t>
            </a:r>
            <a:r>
              <a:rPr lang="vi-VN" b="0" i="0" dirty="0">
                <a:solidFill>
                  <a:srgbClr val="333333"/>
                </a:solidFill>
                <a:effectLst/>
                <a:latin typeface="Arial" panose="020B0604020202020204" pitchFamily="34" charset="0"/>
              </a:rPr>
              <a:t> hay thậm chí là học </a:t>
            </a:r>
            <a:r>
              <a:rPr lang="vi-VN" b="0" i="0" dirty="0" err="1">
                <a:solidFill>
                  <a:srgbClr val="333333"/>
                </a:solidFill>
                <a:effectLst/>
                <a:latin typeface="Arial" panose="020B0604020202020204" pitchFamily="34" charset="0"/>
              </a:rPr>
              <a:t>online</a:t>
            </a:r>
            <a:r>
              <a:rPr lang="vi-VN" b="0" i="0" dirty="0">
                <a:solidFill>
                  <a:srgbClr val="333333"/>
                </a:solidFill>
                <a:effectLst/>
                <a:latin typeface="Arial" panose="020B0604020202020204" pitchFamily="34" charset="0"/>
              </a:rPr>
              <a:t>, </a:t>
            </a:r>
            <a:r>
              <a:rPr lang="vi-VN" b="0" i="0">
                <a:solidFill>
                  <a:srgbClr val="333333"/>
                </a:solidFill>
                <a:effectLst/>
                <a:latin typeface="Arial" panose="020B0604020202020204" pitchFamily="34" charset="0"/>
              </a:rPr>
              <a:t>ngoài ra set-top </a:t>
            </a:r>
            <a:r>
              <a:rPr lang="vi-VN" b="0" i="0" dirty="0" err="1">
                <a:solidFill>
                  <a:srgbClr val="333333"/>
                </a:solidFill>
                <a:effectLst/>
                <a:latin typeface="Arial" panose="020B0604020202020204" pitchFamily="34" charset="0"/>
              </a:rPr>
              <a:t>box</a:t>
            </a:r>
            <a:r>
              <a:rPr lang="vi-VN" b="0" i="0" dirty="0">
                <a:solidFill>
                  <a:srgbClr val="333333"/>
                </a:solidFill>
                <a:effectLst/>
                <a:latin typeface="Arial" panose="020B0604020202020204" pitchFamily="34" charset="0"/>
              </a:rPr>
              <a:t> còn có thể kết hợp với các thiết bị IOT khác để trở thành một hệ sinh thái </a:t>
            </a:r>
            <a:r>
              <a:rPr lang="vi-VN" b="0" i="0">
                <a:solidFill>
                  <a:srgbClr val="333333"/>
                </a:solidFill>
                <a:effectLst/>
                <a:latin typeface="Arial" panose="020B0604020202020204" pitchFamily="34" charset="0"/>
              </a:rPr>
              <a:t>gia đình</a:t>
            </a:r>
          </a:p>
          <a:p>
            <a:pPr marL="171450" indent="-171450">
              <a:buFontTx/>
              <a:buChar char="-"/>
            </a:pPr>
            <a:endParaRPr lang="vi-VN" b="0" i="0">
              <a:solidFill>
                <a:srgbClr val="333333"/>
              </a:solidFill>
              <a:effectLst/>
              <a:latin typeface="Arial" panose="020B0604020202020204" pitchFamily="34" charset="0"/>
            </a:endParaRPr>
          </a:p>
          <a:p>
            <a:pPr marL="171450" indent="-171450">
              <a:buFontTx/>
              <a:buChar char="-"/>
            </a:pPr>
            <a:r>
              <a:rPr lang="vi-VN" b="0" i="0">
                <a:solidFill>
                  <a:srgbClr val="333333"/>
                </a:solidFill>
                <a:effectLst/>
                <a:latin typeface="Arial" panose="020B0604020202020204" pitchFamily="34" charset="0"/>
              </a:rPr>
              <a:t>Và hệ điều hành phổ biến nhất trên bị Set-top Box là hệ điều hành android TV </a:t>
            </a:r>
            <a:endParaRPr lang="vi-VN" b="0" i="0" dirty="0">
              <a:solidFill>
                <a:srgbClr val="333333"/>
              </a:solidFill>
              <a:effectLst/>
              <a:latin typeface="Arial" panose="020B0604020202020204" pitchFamily="34" charset="0"/>
            </a:endParaRPr>
          </a:p>
          <a:p>
            <a:pPr marL="171450" indent="-171450">
              <a:buFontTx/>
              <a:buChar char="-"/>
            </a:pPr>
            <a:endParaRPr lang="vi-VN" b="0" i="0">
              <a:solidFill>
                <a:srgbClr val="333333"/>
              </a:solidFill>
              <a:effectLst/>
              <a:latin typeface="Arial" panose="020B0604020202020204" pitchFamily="34" charset="0"/>
            </a:endParaRPr>
          </a:p>
          <a:p>
            <a:pPr marL="171450" indent="-171450">
              <a:buFontTx/>
              <a:buChar char="-"/>
            </a:pPr>
            <a:endParaRPr lang="vi-VN"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CEA8F64-8B82-439D-B588-C4835C9F296A}" type="slidenum">
              <a:rPr lang="en-GB" smtClean="0"/>
              <a:t>6</a:t>
            </a:fld>
            <a:endParaRPr lang="en-GB"/>
          </a:p>
        </p:txBody>
      </p:sp>
    </p:spTree>
    <p:extLst>
      <p:ext uri="{BB962C8B-B14F-4D97-AF65-F5344CB8AC3E}">
        <p14:creationId xmlns:p14="http://schemas.microsoft.com/office/powerpoint/2010/main" val="63814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a:solidFill>
                  <a:srgbClr val="050E17"/>
                </a:solidFill>
                <a:effectLst/>
                <a:latin typeface="-apple-system"/>
              </a:rPr>
              <a:t>sản </a:t>
            </a:r>
            <a:r>
              <a:rPr lang="vi-VN" b="0" i="0" dirty="0">
                <a:solidFill>
                  <a:srgbClr val="050E17"/>
                </a:solidFill>
                <a:effectLst/>
                <a:latin typeface="-apple-system"/>
              </a:rPr>
              <a:t>phẩm trực tiếp tham gia trong quá trình nghiên cứu phát triển </a:t>
            </a:r>
            <a:r>
              <a:rPr lang="vi-VN" b="0" i="0">
                <a:solidFill>
                  <a:srgbClr val="050E17"/>
                </a:solidFill>
                <a:effectLst/>
                <a:latin typeface="-apple-system"/>
              </a:rPr>
              <a:t>đề tài hệ thống quản lý thiết bị đầu cuối TMS của em </a:t>
            </a:r>
            <a:r>
              <a:rPr lang="vi-VN" b="0" i="0" dirty="0">
                <a:solidFill>
                  <a:srgbClr val="050E17"/>
                </a:solidFill>
                <a:effectLst/>
                <a:latin typeface="-apple-system"/>
              </a:rPr>
              <a:t>là thiết bị </a:t>
            </a:r>
            <a:r>
              <a:rPr lang="vi-VN" b="0" i="0" dirty="0" err="1">
                <a:solidFill>
                  <a:srgbClr val="050E17"/>
                </a:solidFill>
                <a:effectLst/>
                <a:latin typeface="-apple-system"/>
              </a:rPr>
              <a:t>Smart</a:t>
            </a:r>
            <a:r>
              <a:rPr lang="vi-VN" b="0" i="0" dirty="0">
                <a:solidFill>
                  <a:srgbClr val="050E17"/>
                </a:solidFill>
                <a:effectLst/>
                <a:latin typeface="-apple-system"/>
              </a:rPr>
              <a:t> </a:t>
            </a:r>
            <a:r>
              <a:rPr lang="vi-VN" b="0" i="0" dirty="0" err="1">
                <a:solidFill>
                  <a:srgbClr val="050E17"/>
                </a:solidFill>
                <a:effectLst/>
                <a:latin typeface="-apple-system"/>
              </a:rPr>
              <a:t>Box</a:t>
            </a:r>
            <a:r>
              <a:rPr lang="vi-VN" b="0" i="0" dirty="0">
                <a:solidFill>
                  <a:srgbClr val="050E17"/>
                </a:solidFill>
                <a:effectLst/>
                <a:latin typeface="-apple-system"/>
              </a:rPr>
              <a:t> 3 </a:t>
            </a:r>
            <a:r>
              <a:rPr lang="vi-VN" b="0" i="0">
                <a:solidFill>
                  <a:srgbClr val="050E17"/>
                </a:solidFill>
                <a:effectLst/>
                <a:latin typeface="-apple-system"/>
              </a:rPr>
              <a:t>ATV là một dòng sản phẩm của </a:t>
            </a:r>
            <a:r>
              <a:rPr lang="vi-VN" b="0" i="0" dirty="0">
                <a:solidFill>
                  <a:srgbClr val="050E17"/>
                </a:solidFill>
                <a:effectLst/>
                <a:latin typeface="-apple-system"/>
              </a:rPr>
              <a:t>Trung tâm công nghệ điện tử HEC thuộc công ty VNPT </a:t>
            </a:r>
            <a:r>
              <a:rPr lang="vi-VN" b="0" i="0" dirty="0" err="1">
                <a:solidFill>
                  <a:srgbClr val="050E17"/>
                </a:solidFill>
                <a:effectLst/>
                <a:latin typeface="-apple-system"/>
              </a:rPr>
              <a:t>Technology</a:t>
            </a:r>
            <a:r>
              <a:rPr lang="vi-VN" b="0" i="0" dirty="0">
                <a:solidFill>
                  <a:srgbClr val="050E17"/>
                </a:solidFill>
                <a:effectLst/>
                <a:latin typeface="-apple-system"/>
              </a:rPr>
              <a:t> với ATV là viết tắt của </a:t>
            </a:r>
            <a:r>
              <a:rPr lang="vi-VN" b="0" i="0" dirty="0" err="1">
                <a:solidFill>
                  <a:srgbClr val="050E17"/>
                </a:solidFill>
                <a:effectLst/>
                <a:latin typeface="-apple-system"/>
              </a:rPr>
              <a:t>Android</a:t>
            </a:r>
            <a:r>
              <a:rPr lang="vi-VN" b="0" i="0" dirty="0">
                <a:solidFill>
                  <a:srgbClr val="050E17"/>
                </a:solidFill>
                <a:effectLst/>
                <a:latin typeface="-apple-system"/>
              </a:rPr>
              <a:t> TV</a:t>
            </a:r>
          </a:p>
          <a:p>
            <a:pPr marL="171450" indent="-171450">
              <a:buFontTx/>
              <a:buChar char="-"/>
            </a:pPr>
            <a:endParaRPr lang="vi-VN" b="0" i="0" dirty="0">
              <a:solidFill>
                <a:srgbClr val="050E17"/>
              </a:solidFill>
              <a:effectLst/>
              <a:latin typeface="-apple-system"/>
            </a:endParaRPr>
          </a:p>
          <a:p>
            <a:pPr marL="171450" indent="-171450">
              <a:buFontTx/>
              <a:buChar char="-"/>
            </a:pPr>
            <a:r>
              <a:rPr lang="vi-VN" b="0" i="0" dirty="0" err="1">
                <a:solidFill>
                  <a:srgbClr val="050E17"/>
                </a:solidFill>
                <a:effectLst/>
                <a:latin typeface="-apple-system"/>
              </a:rPr>
              <a:t>SmartBox</a:t>
            </a:r>
            <a:r>
              <a:rPr lang="vi-VN" b="0" i="0" dirty="0">
                <a:solidFill>
                  <a:srgbClr val="050E17"/>
                </a:solidFill>
                <a:effectLst/>
                <a:latin typeface="-apple-system"/>
              </a:rPr>
              <a:t> 3 ATV có các thông số kĩ thuật đáp ứng đầy đủ các nhu cầu cho dịch vụ nghe nhìn truyền hình như:</a:t>
            </a:r>
            <a:br>
              <a:rPr lang="vi-VN" b="0" i="0" dirty="0">
                <a:solidFill>
                  <a:srgbClr val="050E17"/>
                </a:solidFill>
                <a:effectLst/>
                <a:latin typeface="-apple-system"/>
              </a:rPr>
            </a:br>
            <a:endParaRPr lang="vi-VN" b="0" i="0" dirty="0">
              <a:solidFill>
                <a:srgbClr val="050E17"/>
              </a:solidFill>
              <a:effectLst/>
              <a:latin typeface="-apple-system"/>
            </a:endParaRPr>
          </a:p>
          <a:p>
            <a:pPr marL="171450" indent="-171450">
              <a:buFontTx/>
              <a:buChar char="-"/>
            </a:pPr>
            <a:r>
              <a:rPr lang="vi-VN" b="0" i="0" dirty="0">
                <a:solidFill>
                  <a:srgbClr val="050E17"/>
                </a:solidFill>
                <a:effectLst/>
                <a:latin typeface="-apple-system"/>
              </a:rPr>
              <a:t>Sử dụng </a:t>
            </a:r>
            <a:r>
              <a:rPr lang="vi-VN" b="0" i="0" dirty="0" err="1">
                <a:solidFill>
                  <a:srgbClr val="050E17"/>
                </a:solidFill>
                <a:effectLst/>
                <a:latin typeface="-apple-system"/>
              </a:rPr>
              <a:t>chip</a:t>
            </a:r>
            <a:r>
              <a:rPr lang="vi-VN" b="0" i="0" dirty="0">
                <a:solidFill>
                  <a:srgbClr val="050E17"/>
                </a:solidFill>
                <a:effectLst/>
                <a:latin typeface="-apple-system"/>
              </a:rPr>
              <a:t> </a:t>
            </a:r>
            <a:r>
              <a:rPr lang="en-GB" b="0" i="0" dirty="0">
                <a:solidFill>
                  <a:srgbClr val="050E17"/>
                </a:solidFill>
                <a:effectLst/>
                <a:latin typeface="-apple-system"/>
              </a:rPr>
              <a:t>S905Y4 </a:t>
            </a:r>
            <a:r>
              <a:rPr lang="vi-VN" b="0" i="0" dirty="0">
                <a:solidFill>
                  <a:srgbClr val="050E17"/>
                </a:solidFill>
                <a:effectLst/>
                <a:latin typeface="-apple-system"/>
              </a:rPr>
              <a:t>hiện nay là </a:t>
            </a:r>
            <a:r>
              <a:rPr lang="en-GB" b="0" i="0" dirty="0">
                <a:solidFill>
                  <a:srgbClr val="050E17"/>
                </a:solidFill>
                <a:effectLst/>
                <a:latin typeface="-apple-system"/>
              </a:rPr>
              <a:t>chipset </a:t>
            </a:r>
            <a:r>
              <a:rPr lang="en-GB" b="0" i="0" dirty="0" err="1">
                <a:solidFill>
                  <a:srgbClr val="050E17"/>
                </a:solidFill>
                <a:effectLst/>
                <a:latin typeface="-apple-system"/>
              </a:rPr>
              <a:t>mới</a:t>
            </a:r>
            <a:r>
              <a:rPr lang="en-GB" b="0" i="0" dirty="0">
                <a:solidFill>
                  <a:srgbClr val="050E17"/>
                </a:solidFill>
                <a:effectLst/>
                <a:latin typeface="-apple-system"/>
              </a:rPr>
              <a:t> </a:t>
            </a:r>
            <a:r>
              <a:rPr lang="en-GB" b="0" i="0" dirty="0" err="1">
                <a:solidFill>
                  <a:srgbClr val="050E17"/>
                </a:solidFill>
                <a:effectLst/>
                <a:latin typeface="-apple-system"/>
              </a:rPr>
              <a:t>nhất</a:t>
            </a:r>
            <a:r>
              <a:rPr lang="en-GB" b="0" i="0" dirty="0">
                <a:solidFill>
                  <a:srgbClr val="050E17"/>
                </a:solidFill>
                <a:effectLst/>
                <a:latin typeface="-apple-system"/>
              </a:rPr>
              <a:t> </a:t>
            </a:r>
            <a:r>
              <a:rPr lang="en-GB" b="0" i="0" dirty="0" err="1">
                <a:solidFill>
                  <a:srgbClr val="050E17"/>
                </a:solidFill>
                <a:effectLst/>
                <a:latin typeface="-apple-system"/>
              </a:rPr>
              <a:t>của</a:t>
            </a:r>
            <a:r>
              <a:rPr lang="en-GB" b="0" i="0" dirty="0">
                <a:solidFill>
                  <a:srgbClr val="050E17"/>
                </a:solidFill>
                <a:effectLst/>
                <a:latin typeface="-apple-system"/>
              </a:rPr>
              <a:t> </a:t>
            </a:r>
            <a:r>
              <a:rPr lang="vi-VN" b="0" i="0" dirty="0" err="1">
                <a:solidFill>
                  <a:srgbClr val="050E17"/>
                </a:solidFill>
                <a:effectLst/>
                <a:latin typeface="-apple-system"/>
              </a:rPr>
              <a:t>Amlogic</a:t>
            </a:r>
            <a:r>
              <a:rPr lang="vi-VN" b="0" i="0" dirty="0">
                <a:solidFill>
                  <a:srgbClr val="050E17"/>
                </a:solidFill>
                <a:effectLst/>
                <a:latin typeface="-apple-system"/>
              </a:rPr>
              <a:t> được thiết kế để sử dụng trong các thiết bị </a:t>
            </a:r>
            <a:r>
              <a:rPr lang="vi-VN" b="0" i="0" dirty="0" err="1">
                <a:solidFill>
                  <a:srgbClr val="050E17"/>
                </a:solidFill>
                <a:effectLst/>
                <a:latin typeface="-apple-system"/>
              </a:rPr>
              <a:t>streaming</a:t>
            </a:r>
            <a:r>
              <a:rPr lang="vi-VN" b="0" i="0" dirty="0">
                <a:solidFill>
                  <a:srgbClr val="050E17"/>
                </a:solidFill>
                <a:effectLst/>
                <a:latin typeface="-apple-system"/>
              </a:rPr>
              <a:t>. </a:t>
            </a:r>
          </a:p>
          <a:p>
            <a:pPr marL="171450" indent="-171450">
              <a:buFontTx/>
              <a:buChar char="-"/>
            </a:pPr>
            <a:endParaRPr lang="vi-VN" b="0" i="0" dirty="0">
              <a:solidFill>
                <a:srgbClr val="050E17"/>
              </a:solidFill>
              <a:effectLst/>
              <a:latin typeface="-apple-system"/>
            </a:endParaRPr>
          </a:p>
          <a:p>
            <a:pPr marL="171450" indent="-171450">
              <a:buFontTx/>
              <a:buChar char="-"/>
            </a:pPr>
            <a:r>
              <a:rPr lang="vi-VN" b="0" i="0" dirty="0">
                <a:solidFill>
                  <a:srgbClr val="050E17"/>
                </a:solidFill>
                <a:effectLst/>
                <a:latin typeface="-apple-system"/>
              </a:rPr>
              <a:t>Nó có hỗ trợ các chuẩn kết nối phổ biến như </a:t>
            </a:r>
            <a:r>
              <a:rPr lang="vi-VN" b="0" i="0" dirty="0" err="1">
                <a:solidFill>
                  <a:srgbClr val="050E17"/>
                </a:solidFill>
                <a:effectLst/>
                <a:latin typeface="-apple-system"/>
              </a:rPr>
              <a:t>MegaEthernet</a:t>
            </a:r>
            <a:r>
              <a:rPr lang="vi-VN" b="0" i="0" dirty="0">
                <a:solidFill>
                  <a:srgbClr val="050E17"/>
                </a:solidFill>
                <a:effectLst/>
                <a:latin typeface="-apple-system"/>
              </a:rPr>
              <a:t>, </a:t>
            </a:r>
            <a:r>
              <a:rPr lang="vi-VN" b="0" i="0" dirty="0" err="1">
                <a:solidFill>
                  <a:srgbClr val="050E17"/>
                </a:solidFill>
                <a:effectLst/>
                <a:latin typeface="-apple-system"/>
              </a:rPr>
              <a:t>Wi-Fi</a:t>
            </a:r>
            <a:r>
              <a:rPr lang="vi-VN" b="0" i="0" dirty="0">
                <a:solidFill>
                  <a:srgbClr val="050E17"/>
                </a:solidFill>
                <a:effectLst/>
                <a:latin typeface="-apple-system"/>
              </a:rPr>
              <a:t> AC, và </a:t>
            </a:r>
            <a:r>
              <a:rPr lang="vi-VN" b="0" i="0" dirty="0" err="1">
                <a:solidFill>
                  <a:srgbClr val="050E17"/>
                </a:solidFill>
                <a:effectLst/>
                <a:latin typeface="-apple-system"/>
              </a:rPr>
              <a:t>Bluetooth</a:t>
            </a:r>
            <a:r>
              <a:rPr lang="vi-VN" b="0" i="0" dirty="0">
                <a:solidFill>
                  <a:srgbClr val="050E17"/>
                </a:solidFill>
                <a:effectLst/>
                <a:latin typeface="-apple-system"/>
              </a:rPr>
              <a:t> 5.0, HDMI, </a:t>
            </a:r>
            <a:r>
              <a:rPr lang="vi-VN" b="0" i="0">
                <a:solidFill>
                  <a:srgbClr val="050E17"/>
                </a:solidFill>
                <a:effectLst/>
                <a:latin typeface="-apple-system"/>
              </a:rPr>
              <a:t>USB 2.0</a:t>
            </a:r>
          </a:p>
          <a:p>
            <a:pPr marL="171450" indent="-171450">
              <a:buFontTx/>
              <a:buChar char="-"/>
            </a:pPr>
            <a:endParaRPr lang="vi-VN" b="0" i="0">
              <a:solidFill>
                <a:srgbClr val="050E17"/>
              </a:solidFill>
              <a:effectLst/>
              <a:latin typeface="-apple-system"/>
            </a:endParaRPr>
          </a:p>
          <a:p>
            <a:pPr marL="171450" indent="-171450">
              <a:buFontTx/>
              <a:buChar char="-"/>
            </a:pPr>
            <a:r>
              <a:rPr lang="vi-VN" b="0" i="0">
                <a:solidFill>
                  <a:srgbClr val="050E17"/>
                </a:solidFill>
                <a:effectLst/>
                <a:latin typeface="-apple-system"/>
              </a:rPr>
              <a:t>Chip Wifi AC (băng thông ??? Tìm hiểu thêm)</a:t>
            </a:r>
            <a:endParaRPr lang="vi-VN" b="0" i="0" dirty="0">
              <a:solidFill>
                <a:srgbClr val="050E17"/>
              </a:solidFill>
              <a:effectLst/>
              <a:latin typeface="-apple-system"/>
            </a:endParaRPr>
          </a:p>
          <a:p>
            <a:pPr marL="171450" indent="-171450">
              <a:buFontTx/>
              <a:buChar char="-"/>
            </a:pPr>
            <a:endParaRPr lang="vi-VN" b="0" i="0" dirty="0">
              <a:solidFill>
                <a:srgbClr val="050E17"/>
              </a:solidFill>
              <a:effectLst/>
              <a:latin typeface="-apple-system"/>
            </a:endParaRPr>
          </a:p>
          <a:p>
            <a:pPr marL="171450" indent="-171450">
              <a:buFontTx/>
              <a:buChar char="-"/>
            </a:pPr>
            <a:r>
              <a:rPr lang="vi-VN" b="0" i="0" dirty="0">
                <a:solidFill>
                  <a:srgbClr val="050E17"/>
                </a:solidFill>
                <a:effectLst/>
                <a:latin typeface="-apple-system"/>
              </a:rPr>
              <a:t>Bộ nhớ trong của thiết bị là 8 GB ở mức trung bình với mức sử dụng của người dùng</a:t>
            </a:r>
          </a:p>
          <a:p>
            <a:pPr marL="171450" indent="-171450">
              <a:buFontTx/>
              <a:buChar char="-"/>
            </a:pPr>
            <a:endParaRPr lang="vi-VN" b="0" i="0" dirty="0">
              <a:solidFill>
                <a:srgbClr val="050E17"/>
              </a:solidFill>
              <a:effectLst/>
              <a:latin typeface="-apple-system"/>
            </a:endParaRPr>
          </a:p>
          <a:p>
            <a:pPr marL="171450" indent="-171450">
              <a:buFontTx/>
              <a:buChar char="-"/>
            </a:pPr>
            <a:r>
              <a:rPr lang="vi-VN" b="0" i="0" dirty="0">
                <a:solidFill>
                  <a:srgbClr val="050E17"/>
                </a:solidFill>
                <a:effectLst/>
                <a:latin typeface="-apple-system"/>
              </a:rPr>
              <a:t>được trang bị 2 GB Ram để phục cụ cho các nhu cầu giải trí của gia đình</a:t>
            </a:r>
          </a:p>
          <a:p>
            <a:pPr marL="171450" indent="-171450">
              <a:buFontTx/>
              <a:buChar char="-"/>
            </a:pPr>
            <a:endParaRPr lang="vi-VN" b="0" i="0" dirty="0">
              <a:solidFill>
                <a:srgbClr val="050E17"/>
              </a:solidFill>
              <a:effectLst/>
              <a:latin typeface="-apple-system"/>
            </a:endParaRPr>
          </a:p>
          <a:p>
            <a:pPr marL="171450" indent="-171450">
              <a:buFontTx/>
              <a:buChar char="-"/>
            </a:pPr>
            <a:r>
              <a:rPr lang="vi-VN" b="0" i="0" dirty="0">
                <a:solidFill>
                  <a:srgbClr val="050E17"/>
                </a:solidFill>
                <a:effectLst/>
                <a:latin typeface="-apple-system"/>
              </a:rPr>
              <a:t>Và thiết </a:t>
            </a:r>
            <a:r>
              <a:rPr lang="vi-VN" b="0" i="0">
                <a:solidFill>
                  <a:srgbClr val="050E17"/>
                </a:solidFill>
                <a:effectLst/>
                <a:latin typeface="-apple-system"/>
              </a:rPr>
              <a:t>bị được trang bị sử </a:t>
            </a:r>
            <a:r>
              <a:rPr lang="vi-VN" b="0" i="0" dirty="0">
                <a:solidFill>
                  <a:srgbClr val="050E17"/>
                </a:solidFill>
                <a:effectLst/>
                <a:latin typeface="-apple-system"/>
              </a:rPr>
              <a:t>dụng hệ điều hành </a:t>
            </a:r>
            <a:r>
              <a:rPr lang="vi-VN" b="0" i="0" dirty="0" err="1">
                <a:solidFill>
                  <a:srgbClr val="050E17"/>
                </a:solidFill>
                <a:effectLst/>
                <a:latin typeface="-apple-system"/>
              </a:rPr>
              <a:t>Andorid</a:t>
            </a:r>
            <a:r>
              <a:rPr lang="vi-VN" b="0" i="0" dirty="0">
                <a:solidFill>
                  <a:srgbClr val="050E17"/>
                </a:solidFill>
                <a:effectLst/>
                <a:latin typeface="-apple-system"/>
              </a:rPr>
              <a:t> </a:t>
            </a:r>
            <a:r>
              <a:rPr lang="vi-VN" b="0" i="0">
                <a:solidFill>
                  <a:srgbClr val="050E17"/>
                </a:solidFill>
                <a:effectLst/>
                <a:latin typeface="-apple-system"/>
              </a:rPr>
              <a:t>TV 11 hiện tại đang mới nhất ở Việt Nam</a:t>
            </a:r>
            <a:endParaRPr lang="en-GB" dirty="0"/>
          </a:p>
        </p:txBody>
      </p:sp>
      <p:sp>
        <p:nvSpPr>
          <p:cNvPr id="4" name="Slide Number Placeholder 3"/>
          <p:cNvSpPr>
            <a:spLocks noGrp="1"/>
          </p:cNvSpPr>
          <p:nvPr>
            <p:ph type="sldNum" sz="quarter" idx="5"/>
          </p:nvPr>
        </p:nvSpPr>
        <p:spPr/>
        <p:txBody>
          <a:bodyPr/>
          <a:lstStyle/>
          <a:p>
            <a:fld id="{1CEA8F64-8B82-439D-B588-C4835C9F296A}" type="slidenum">
              <a:rPr lang="en-GB" smtClean="0"/>
              <a:t>7</a:t>
            </a:fld>
            <a:endParaRPr lang="en-GB"/>
          </a:p>
        </p:txBody>
      </p:sp>
    </p:spTree>
    <p:extLst>
      <p:ext uri="{BB962C8B-B14F-4D97-AF65-F5344CB8AC3E}">
        <p14:creationId xmlns:p14="http://schemas.microsoft.com/office/powerpoint/2010/main" val="310787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2800" b="0" i="0">
                <a:solidFill>
                  <a:srgbClr val="212529"/>
                </a:solidFill>
                <a:effectLst/>
                <a:latin typeface="regular_medium"/>
              </a:rPr>
              <a:t>Lý </a:t>
            </a:r>
            <a:r>
              <a:rPr lang="vi-VN" sz="2800" b="0" i="0" dirty="0">
                <a:solidFill>
                  <a:srgbClr val="212529"/>
                </a:solidFill>
                <a:effectLst/>
                <a:latin typeface="regular_medium"/>
              </a:rPr>
              <a:t>do lựa chọn đề </a:t>
            </a:r>
            <a:r>
              <a:rPr lang="vi-VN" sz="2800" b="0" i="0">
                <a:solidFill>
                  <a:srgbClr val="212529"/>
                </a:solidFill>
                <a:effectLst/>
                <a:latin typeface="regular_medium"/>
              </a:rPr>
              <a:t>tài </a:t>
            </a:r>
          </a:p>
          <a:p>
            <a:pPr marL="0" indent="0">
              <a:buFontTx/>
              <a:buNone/>
            </a:pPr>
            <a:r>
              <a:rPr lang="vi-VN" sz="2800" b="0" i="0">
                <a:solidFill>
                  <a:srgbClr val="212529"/>
                </a:solidFill>
                <a:effectLst/>
                <a:latin typeface="regular_medium"/>
              </a:rPr>
              <a:t>- Đầu tiên Xuất </a:t>
            </a:r>
            <a:r>
              <a:rPr lang="vi-VN" sz="2800" b="0" i="0" dirty="0">
                <a:solidFill>
                  <a:srgbClr val="212529"/>
                </a:solidFill>
                <a:effectLst/>
                <a:latin typeface="regular_medium"/>
              </a:rPr>
              <a:t>phát từ nhu cầu của thị trường ta có thể thấy </a:t>
            </a:r>
            <a:r>
              <a:rPr lang="vi-VN" sz="2800" b="0" i="0" dirty="0" err="1">
                <a:solidFill>
                  <a:srgbClr val="212529"/>
                </a:solidFill>
                <a:effectLst/>
                <a:latin typeface="regular_medium"/>
              </a:rPr>
              <a:t>SmartBox</a:t>
            </a:r>
            <a:r>
              <a:rPr lang="vi-VN" sz="2800" b="0" i="0" dirty="0">
                <a:solidFill>
                  <a:srgbClr val="212529"/>
                </a:solidFill>
                <a:effectLst/>
                <a:latin typeface="regular_medium"/>
              </a:rPr>
              <a:t> là một thiết bị có tiềm năng để phát </a:t>
            </a:r>
            <a:r>
              <a:rPr lang="vi-VN" sz="2800" b="0" i="0">
                <a:solidFill>
                  <a:srgbClr val="212529"/>
                </a:solidFill>
                <a:effectLst/>
                <a:latin typeface="regular_medium"/>
              </a:rPr>
              <a:t>triển </a:t>
            </a:r>
          </a:p>
          <a:p>
            <a:pPr marL="457200" indent="-457200">
              <a:buFontTx/>
              <a:buChar char="-"/>
            </a:pPr>
            <a:endParaRPr lang="vi-VN" sz="2800" b="0" i="0">
              <a:solidFill>
                <a:srgbClr val="212529"/>
              </a:solidFill>
              <a:effectLst/>
              <a:latin typeface="regular_medium"/>
            </a:endParaRPr>
          </a:p>
          <a:p>
            <a:pPr marL="0" indent="0">
              <a:buFontTx/>
              <a:buNone/>
            </a:pPr>
            <a:r>
              <a:rPr lang="vi-VN" sz="2800" b="0" i="0">
                <a:solidFill>
                  <a:srgbClr val="212529"/>
                </a:solidFill>
                <a:effectLst/>
                <a:latin typeface="regular_medium"/>
              </a:rPr>
              <a:t>-  Bài toán đặt ra xuất phát từ hiện trạng hệ thống quản lý thiết bị Smart Box tồn tại các vấn đề như chưa có khả năng giám sát hoạt động của thiết bị và chưa có các dịch vụ hỗ trợ khắc phục sự cố từ xa</a:t>
            </a:r>
          </a:p>
          <a:p>
            <a:pPr marL="0" indent="0">
              <a:buFontTx/>
              <a:buNone/>
            </a:pPr>
            <a:r>
              <a:rPr lang="vi-VN" sz="2800" b="0" i="0">
                <a:solidFill>
                  <a:srgbClr val="212529"/>
                </a:solidFill>
                <a:effectLst/>
                <a:latin typeface="regular_medium"/>
              </a:rPr>
              <a:t>- Ví dụ thực tế là Sau một thời gian làm việc em có nhận được thông tin liên quan đến người dùng như người dùng phản hồi Thiết bị lag và yêu cầu kĩ thuật viên tới hỗ trợ tuy nhiên những bài toán này có thể sử dụng hệ thống TMS để giải quyểt từ xa mà không mất nhân công để tới tận nhà khách hàng</a:t>
            </a:r>
          </a:p>
          <a:p>
            <a:pPr marL="0" indent="0">
              <a:buFontTx/>
              <a:buNone/>
            </a:pPr>
            <a:endParaRPr lang="vi-VN" sz="1800" dirty="0">
              <a:effectLst/>
              <a:latin typeface="Times New Roman" panose="02020603050405020304" pitchFamily="18" charset="0"/>
              <a:ea typeface="Calibri" panose="020F0502020204030204" pitchFamily="34" charset="0"/>
              <a:cs typeface="Angsana New" panose="02020603050405020304" pitchFamily="18" charset="-34"/>
            </a:endParaRPr>
          </a:p>
          <a:p>
            <a:pPr marL="0" indent="0" algn="l">
              <a:buFontTx/>
              <a:buNone/>
            </a:pPr>
            <a:r>
              <a:rPr lang="vi-VN" sz="4000" b="0" i="0">
                <a:solidFill>
                  <a:srgbClr val="050E17"/>
                </a:solidFill>
                <a:effectLst/>
                <a:latin typeface="-apple-system"/>
              </a:rPr>
              <a:t>- với những tồn tại như thế nên em đã làm sản phẩm này để khắc phục những vấn đề tồn tại và phát triển thêm những tính năng khác. Và với hệ thống này nhà cung cấp có </a:t>
            </a:r>
            <a:r>
              <a:rPr lang="vi-VN" sz="4000" b="0" i="0" dirty="0">
                <a:solidFill>
                  <a:srgbClr val="050E17"/>
                </a:solidFill>
                <a:effectLst/>
                <a:latin typeface="-apple-system"/>
              </a:rPr>
              <a:t>thể  kiểm soát, giám sát và triển khai dịch vụ trên số lượng lớn các thiết bị SMB mà không tốn quá nhiều tài nguyên như con người và trang thiết bị kỹ thuật. </a:t>
            </a:r>
          </a:p>
          <a:p>
            <a:pPr marL="571500" indent="-571500" algn="l">
              <a:buFontTx/>
              <a:buChar char="-"/>
            </a:pPr>
            <a:endParaRPr lang="vi-VN" sz="4000" b="0" i="0" dirty="0">
              <a:solidFill>
                <a:srgbClr val="050E17"/>
              </a:solidFill>
              <a:effectLst/>
              <a:latin typeface="-apple-system"/>
            </a:endParaRPr>
          </a:p>
          <a:p>
            <a:pPr marL="0" indent="0" algn="l">
              <a:buFontTx/>
              <a:buNone/>
            </a:pPr>
            <a:r>
              <a:rPr lang="vi-VN" sz="4000" b="0" i="0">
                <a:solidFill>
                  <a:srgbClr val="050E17"/>
                </a:solidFill>
                <a:effectLst/>
                <a:latin typeface="-apple-system"/>
              </a:rPr>
              <a:t>- Hệ </a:t>
            </a:r>
            <a:r>
              <a:rPr lang="vi-VN" sz="4000" b="0" i="0" dirty="0">
                <a:solidFill>
                  <a:srgbClr val="050E17"/>
                </a:solidFill>
                <a:effectLst/>
                <a:latin typeface="-apple-system"/>
              </a:rPr>
              <a:t>thống này cũng giúp nhà cung cấp thu thập thông tin của thiết bị và thông tin sử dụng của người dùng, cung cấp dịch vụ hỗ trợ hậu mãi như tư vấn hay hướng dẫn sử dụng sản phẩm, triển khai các dịch vụ truyền thông </a:t>
            </a:r>
            <a:r>
              <a:rPr lang="vi-VN" sz="4000" b="0" i="0" dirty="0" err="1">
                <a:solidFill>
                  <a:srgbClr val="050E17"/>
                </a:solidFill>
                <a:effectLst/>
                <a:latin typeface="-apple-system"/>
              </a:rPr>
              <a:t>media</a:t>
            </a:r>
            <a:r>
              <a:rPr lang="vi-VN" sz="4000" b="0" i="0" dirty="0">
                <a:solidFill>
                  <a:srgbClr val="050E17"/>
                </a:solidFill>
                <a:effectLst/>
                <a:latin typeface="-apple-system"/>
              </a:rPr>
              <a:t>, đồng thời có thể cung cấp các ứng dụng giải trí thuộc kho ứng dụng độc quyền của nhà cung </a:t>
            </a:r>
            <a:r>
              <a:rPr lang="vi-VN" sz="4000" b="0" i="0">
                <a:solidFill>
                  <a:srgbClr val="050E17"/>
                </a:solidFill>
                <a:effectLst/>
                <a:latin typeface="-apple-system"/>
              </a:rPr>
              <a:t>cấp. Từ </a:t>
            </a:r>
            <a:r>
              <a:rPr lang="vi-VN" sz="4000" b="0" i="0" dirty="0">
                <a:solidFill>
                  <a:srgbClr val="050E17"/>
                </a:solidFill>
                <a:effectLst/>
                <a:latin typeface="-apple-system"/>
              </a:rPr>
              <a:t>đó có thể đảm bảo chất lượng dịch vụ sản phẩm và nâng cao sự hài lòng của khách </a:t>
            </a:r>
            <a:r>
              <a:rPr lang="vi-VN" sz="4000" b="0" i="0">
                <a:solidFill>
                  <a:srgbClr val="050E17"/>
                </a:solidFill>
                <a:effectLst/>
                <a:latin typeface="-apple-system"/>
              </a:rPr>
              <a:t>hàng.</a:t>
            </a:r>
          </a:p>
          <a:p>
            <a:pPr marL="0" indent="0" algn="l">
              <a:buFontTx/>
              <a:buNone/>
            </a:pPr>
            <a:endParaRPr lang="vi-VN" b="0" i="0">
              <a:solidFill>
                <a:srgbClr val="040C28"/>
              </a:solidFill>
              <a:effectLst/>
              <a:latin typeface="Google Sans"/>
            </a:endParaRPr>
          </a:p>
          <a:p>
            <a:pPr marL="0" indent="0" algn="l">
              <a:buFontTx/>
              <a:buNone/>
            </a:pPr>
            <a:r>
              <a:rPr lang="vi-VN" b="0" i="0">
                <a:solidFill>
                  <a:srgbClr val="040C28"/>
                </a:solidFill>
                <a:effectLst/>
                <a:latin typeface="Google Sans"/>
              </a:rPr>
              <a:t>“Dịch vụ hậu mãi alf dịch vụ sau khi bán hàng: -Thông báo về thời tiết, thống báo về performance quá tải</a:t>
            </a:r>
            <a:endParaRPr lang="vi-VN" b="0" i="0" dirty="0">
              <a:solidFill>
                <a:srgbClr val="040C28"/>
              </a:solidFill>
              <a:effectLst/>
              <a:latin typeface="Google Sans"/>
            </a:endParaRPr>
          </a:p>
        </p:txBody>
      </p:sp>
      <p:sp>
        <p:nvSpPr>
          <p:cNvPr id="4" name="Slide Number Placeholder 3"/>
          <p:cNvSpPr>
            <a:spLocks noGrp="1"/>
          </p:cNvSpPr>
          <p:nvPr>
            <p:ph type="sldNum" sz="quarter" idx="5"/>
          </p:nvPr>
        </p:nvSpPr>
        <p:spPr/>
        <p:txBody>
          <a:bodyPr/>
          <a:lstStyle/>
          <a:p>
            <a:fld id="{1CEA8F64-8B82-439D-B588-C4835C9F296A}" type="slidenum">
              <a:rPr lang="en-GB" smtClean="0"/>
              <a:t>8</a:t>
            </a:fld>
            <a:endParaRPr lang="en-GB"/>
          </a:p>
        </p:txBody>
      </p:sp>
    </p:spTree>
    <p:extLst>
      <p:ext uri="{BB962C8B-B14F-4D97-AF65-F5344CB8AC3E}">
        <p14:creationId xmlns:p14="http://schemas.microsoft.com/office/powerpoint/2010/main" val="288480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vi-VN" sz="2800" b="0" i="0">
                <a:solidFill>
                  <a:srgbClr val="050E17"/>
                </a:solidFill>
                <a:effectLst/>
                <a:latin typeface="-apple-system"/>
              </a:rPr>
              <a:t>- </a:t>
            </a:r>
            <a:r>
              <a:rPr lang="vi-VN" sz="2800" b="0" i="0" dirty="0">
                <a:solidFill>
                  <a:srgbClr val="050E17"/>
                </a:solidFill>
                <a:effectLst/>
                <a:latin typeface="-apple-system"/>
              </a:rPr>
              <a:t>Hệ thống quản lý thiết bị đầu cuối SMB (TMS) bao gồm ba phần chính: Server </a:t>
            </a:r>
            <a:r>
              <a:rPr lang="vi-VN" sz="2800" b="0" i="0" dirty="0" err="1">
                <a:solidFill>
                  <a:srgbClr val="050E17"/>
                </a:solidFill>
                <a:effectLst/>
                <a:latin typeface="-apple-system"/>
              </a:rPr>
              <a:t>backend</a:t>
            </a:r>
            <a:r>
              <a:rPr lang="vi-VN" sz="2800" b="0" i="0" dirty="0">
                <a:solidFill>
                  <a:srgbClr val="050E17"/>
                </a:solidFill>
                <a:effectLst/>
                <a:latin typeface="-apple-system"/>
              </a:rPr>
              <a:t>, </a:t>
            </a:r>
            <a:r>
              <a:rPr lang="vi-VN" sz="2800" b="0" i="0" dirty="0" err="1">
                <a:solidFill>
                  <a:srgbClr val="050E17"/>
                </a:solidFill>
                <a:effectLst/>
                <a:latin typeface="-apple-system"/>
              </a:rPr>
              <a:t>web</a:t>
            </a:r>
            <a:r>
              <a:rPr lang="vi-VN" sz="2800" b="0" i="0" dirty="0">
                <a:solidFill>
                  <a:srgbClr val="050E17"/>
                </a:solidFill>
                <a:effectLst/>
                <a:latin typeface="-apple-system"/>
              </a:rPr>
              <a:t> </a:t>
            </a:r>
            <a:r>
              <a:rPr lang="vi-VN" sz="2800" b="0" i="0" dirty="0" err="1">
                <a:solidFill>
                  <a:srgbClr val="050E17"/>
                </a:solidFill>
                <a:effectLst/>
                <a:latin typeface="-apple-system"/>
              </a:rPr>
              <a:t>client</a:t>
            </a:r>
            <a:r>
              <a:rPr lang="vi-VN" sz="2800" b="0" i="0" dirty="0">
                <a:solidFill>
                  <a:srgbClr val="050E17"/>
                </a:solidFill>
                <a:effectLst/>
                <a:latin typeface="-apple-system"/>
              </a:rPr>
              <a:t> </a:t>
            </a:r>
            <a:r>
              <a:rPr lang="vi-VN" sz="2800" b="0" i="0" dirty="0" err="1">
                <a:solidFill>
                  <a:srgbClr val="050E17"/>
                </a:solidFill>
                <a:effectLst/>
                <a:latin typeface="-apple-system"/>
              </a:rPr>
              <a:t>frontend</a:t>
            </a:r>
            <a:r>
              <a:rPr lang="vi-VN" sz="2800" b="0" i="0" dirty="0">
                <a:solidFill>
                  <a:srgbClr val="050E17"/>
                </a:solidFill>
                <a:effectLst/>
                <a:latin typeface="-apple-system"/>
              </a:rPr>
              <a:t> và </a:t>
            </a:r>
            <a:r>
              <a:rPr lang="vi-VN" sz="2800" b="0" i="0" dirty="0" err="1">
                <a:solidFill>
                  <a:srgbClr val="050E17"/>
                </a:solidFill>
                <a:effectLst/>
                <a:latin typeface="-apple-system"/>
              </a:rPr>
              <a:t>Application</a:t>
            </a:r>
            <a:r>
              <a:rPr lang="vi-VN" sz="2800" b="0" i="0" dirty="0">
                <a:solidFill>
                  <a:srgbClr val="050E17"/>
                </a:solidFill>
                <a:effectLst/>
                <a:latin typeface="-apple-system"/>
              </a:rPr>
              <a:t> </a:t>
            </a:r>
            <a:r>
              <a:rPr lang="vi-VN" sz="2800" b="0" i="0" dirty="0" err="1">
                <a:solidFill>
                  <a:srgbClr val="050E17"/>
                </a:solidFill>
                <a:effectLst/>
                <a:latin typeface="-apple-system"/>
              </a:rPr>
              <a:t>service</a:t>
            </a:r>
            <a:r>
              <a:rPr lang="vi-VN" sz="2800" b="0" i="0" dirty="0">
                <a:solidFill>
                  <a:srgbClr val="050E17"/>
                </a:solidFill>
                <a:effectLst/>
                <a:latin typeface="-apple-system"/>
              </a:rPr>
              <a:t> trên thiết bị </a:t>
            </a:r>
            <a:r>
              <a:rPr lang="vi-VN" sz="2800" b="0" i="0">
                <a:solidFill>
                  <a:srgbClr val="050E17"/>
                </a:solidFill>
                <a:effectLst/>
                <a:latin typeface="-apple-system"/>
              </a:rPr>
              <a:t>SMB.</a:t>
            </a:r>
            <a:endParaRPr lang="vi-VN" sz="2800" b="0" i="0" dirty="0">
              <a:solidFill>
                <a:srgbClr val="050E17"/>
              </a:solidFill>
              <a:effectLst/>
              <a:latin typeface="-apple-system"/>
            </a:endParaRPr>
          </a:p>
          <a:p>
            <a:pPr marL="457200" indent="-457200" algn="l">
              <a:buFont typeface="Wingdings" panose="05000000000000000000" pitchFamily="2" charset="2"/>
              <a:buChar char="q"/>
            </a:pPr>
            <a:r>
              <a:rPr lang="vi-VN" sz="2800" b="0" i="0" dirty="0">
                <a:solidFill>
                  <a:srgbClr val="050E17"/>
                </a:solidFill>
                <a:effectLst/>
                <a:latin typeface="-apple-system"/>
              </a:rPr>
              <a:t>Server </a:t>
            </a:r>
            <a:r>
              <a:rPr lang="vi-VN" sz="2800" b="0" i="0" dirty="0" err="1">
                <a:solidFill>
                  <a:srgbClr val="050E17"/>
                </a:solidFill>
                <a:effectLst/>
                <a:latin typeface="-apple-system"/>
              </a:rPr>
              <a:t>backend</a:t>
            </a:r>
            <a:r>
              <a:rPr lang="vi-VN" sz="2800" b="0" i="0" dirty="0">
                <a:solidFill>
                  <a:srgbClr val="050E17"/>
                </a:solidFill>
                <a:effectLst/>
                <a:latin typeface="-apple-system"/>
              </a:rPr>
              <a:t> em sử dụng công nghệ </a:t>
            </a:r>
            <a:r>
              <a:rPr lang="vi-VN" sz="2800" b="0" i="0" dirty="0" err="1">
                <a:solidFill>
                  <a:srgbClr val="050E17"/>
                </a:solidFill>
                <a:effectLst/>
                <a:latin typeface="-apple-system"/>
              </a:rPr>
              <a:t>Spring</a:t>
            </a:r>
            <a:r>
              <a:rPr lang="vi-VN" sz="2800" b="0" i="0" dirty="0">
                <a:solidFill>
                  <a:srgbClr val="050E17"/>
                </a:solidFill>
                <a:effectLst/>
                <a:latin typeface="-apple-system"/>
              </a:rPr>
              <a:t> </a:t>
            </a:r>
            <a:r>
              <a:rPr lang="vi-VN" sz="2800" b="0" i="0" dirty="0" err="1">
                <a:solidFill>
                  <a:srgbClr val="050E17"/>
                </a:solidFill>
                <a:effectLst/>
                <a:latin typeface="-apple-system"/>
              </a:rPr>
              <a:t>boot</a:t>
            </a:r>
            <a:r>
              <a:rPr lang="vi-VN" sz="2800" b="0" i="0" dirty="0">
                <a:solidFill>
                  <a:srgbClr val="050E17"/>
                </a:solidFill>
                <a:effectLst/>
                <a:latin typeface="-apple-system"/>
              </a:rPr>
              <a:t> để phát triển, nó đóng vai trò nhận các yêu cầu </a:t>
            </a:r>
            <a:r>
              <a:rPr lang="vi-VN" sz="2800" b="0" i="0">
                <a:solidFill>
                  <a:srgbClr val="050E17"/>
                </a:solidFill>
                <a:effectLst/>
                <a:latin typeface="-apple-system"/>
              </a:rPr>
              <a:t>từ Web client để thực hiện các dịch vụ đồng thời  </a:t>
            </a:r>
            <a:r>
              <a:rPr lang="vi-VN" sz="2800" b="0" i="0" dirty="0">
                <a:solidFill>
                  <a:srgbClr val="050E17"/>
                </a:solidFill>
                <a:effectLst/>
                <a:latin typeface="-apple-system"/>
              </a:rPr>
              <a:t>thu thập thông tin về thiết bị và các ứng dụng và lịch sử hoạt động, và trả về các chính sách làm việc cho ứng dụng. </a:t>
            </a:r>
          </a:p>
          <a:p>
            <a:pPr marL="457200" indent="-457200" algn="l">
              <a:buFont typeface="Wingdings" panose="05000000000000000000" pitchFamily="2" charset="2"/>
              <a:buChar char="q"/>
            </a:pPr>
            <a:r>
              <a:rPr lang="vi-VN" sz="2800" b="0" i="0" dirty="0" err="1">
                <a:solidFill>
                  <a:srgbClr val="050E17"/>
                </a:solidFill>
                <a:effectLst/>
                <a:latin typeface="-apple-system"/>
              </a:rPr>
              <a:t>Web</a:t>
            </a:r>
            <a:r>
              <a:rPr lang="vi-VN" sz="2800" b="0" i="0" dirty="0">
                <a:solidFill>
                  <a:srgbClr val="050E17"/>
                </a:solidFill>
                <a:effectLst/>
                <a:latin typeface="-apple-system"/>
              </a:rPr>
              <a:t> </a:t>
            </a:r>
            <a:r>
              <a:rPr lang="vi-VN" sz="2800" b="0" i="0" dirty="0" err="1">
                <a:solidFill>
                  <a:srgbClr val="050E17"/>
                </a:solidFill>
                <a:effectLst/>
                <a:latin typeface="-apple-system"/>
              </a:rPr>
              <a:t>client</a:t>
            </a:r>
            <a:r>
              <a:rPr lang="vi-VN" sz="2800" b="0" i="0" dirty="0">
                <a:solidFill>
                  <a:srgbClr val="050E17"/>
                </a:solidFill>
                <a:effectLst/>
                <a:latin typeface="-apple-system"/>
              </a:rPr>
              <a:t> </a:t>
            </a:r>
            <a:r>
              <a:rPr lang="vi-VN" sz="2800" b="0" i="0" dirty="0" err="1">
                <a:solidFill>
                  <a:srgbClr val="050E17"/>
                </a:solidFill>
                <a:effectLst/>
                <a:latin typeface="-apple-system"/>
              </a:rPr>
              <a:t>frontend</a:t>
            </a:r>
            <a:r>
              <a:rPr lang="vi-VN" sz="2800" b="0" i="0" dirty="0">
                <a:solidFill>
                  <a:srgbClr val="050E17"/>
                </a:solidFill>
                <a:effectLst/>
                <a:latin typeface="-apple-system"/>
              </a:rPr>
              <a:t> được phát triển dựa trên công nghệ </a:t>
            </a:r>
            <a:r>
              <a:rPr lang="vi-VN" sz="2800" b="0" i="0" dirty="0" err="1">
                <a:solidFill>
                  <a:srgbClr val="050E17"/>
                </a:solidFill>
                <a:effectLst/>
                <a:latin typeface="-apple-system"/>
              </a:rPr>
              <a:t>reachjs</a:t>
            </a:r>
            <a:r>
              <a:rPr lang="vi-VN" sz="2800" b="0" i="0" dirty="0">
                <a:solidFill>
                  <a:srgbClr val="050E17"/>
                </a:solidFill>
                <a:effectLst/>
                <a:latin typeface="-apple-system"/>
              </a:rPr>
              <a:t> , đóng vai trò cung cấp giao diện quản trị cho người quản lý, hiển thị nội dung và gửi/nhận dữ liệu với </a:t>
            </a:r>
            <a:r>
              <a:rPr lang="vi-VN" sz="2800" b="0" i="0" dirty="0" err="1">
                <a:solidFill>
                  <a:srgbClr val="050E17"/>
                </a:solidFill>
                <a:effectLst/>
                <a:latin typeface="-apple-system"/>
              </a:rPr>
              <a:t>Web</a:t>
            </a:r>
            <a:r>
              <a:rPr lang="vi-VN" sz="2800" b="0" i="0" dirty="0">
                <a:solidFill>
                  <a:srgbClr val="050E17"/>
                </a:solidFill>
                <a:effectLst/>
                <a:latin typeface="-apple-system"/>
              </a:rPr>
              <a:t> </a:t>
            </a:r>
            <a:r>
              <a:rPr lang="vi-VN" sz="2800" b="0" i="0" dirty="0" err="1">
                <a:solidFill>
                  <a:srgbClr val="050E17"/>
                </a:solidFill>
                <a:effectLst/>
                <a:latin typeface="-apple-system"/>
              </a:rPr>
              <a:t>server</a:t>
            </a:r>
            <a:r>
              <a:rPr lang="vi-VN" sz="2800" b="0" i="0" dirty="0">
                <a:solidFill>
                  <a:srgbClr val="050E17"/>
                </a:solidFill>
                <a:effectLst/>
                <a:latin typeface="-apple-system"/>
              </a:rPr>
              <a:t> thông qua </a:t>
            </a:r>
            <a:r>
              <a:rPr lang="vi-VN" sz="2800" b="0" i="0" dirty="0" err="1">
                <a:solidFill>
                  <a:srgbClr val="050E17"/>
                </a:solidFill>
                <a:effectLst/>
                <a:latin typeface="-apple-system"/>
              </a:rPr>
              <a:t>Restful</a:t>
            </a:r>
            <a:r>
              <a:rPr lang="vi-VN" sz="2800" b="0" i="0" dirty="0">
                <a:solidFill>
                  <a:srgbClr val="050E17"/>
                </a:solidFill>
                <a:effectLst/>
                <a:latin typeface="-apple-system"/>
              </a:rPr>
              <a:t> API. </a:t>
            </a:r>
          </a:p>
          <a:p>
            <a:pPr marL="457200" indent="-457200" algn="l">
              <a:buFont typeface="Wingdings" panose="05000000000000000000" pitchFamily="2" charset="2"/>
              <a:buChar char="q"/>
            </a:pPr>
            <a:r>
              <a:rPr lang="vi-VN" sz="2800" b="0" i="0" dirty="0" err="1">
                <a:solidFill>
                  <a:srgbClr val="050E17"/>
                </a:solidFill>
                <a:effectLst/>
                <a:latin typeface="-apple-system"/>
              </a:rPr>
              <a:t>Android</a:t>
            </a:r>
            <a:r>
              <a:rPr lang="vi-VN" sz="2800" b="0" i="0" dirty="0">
                <a:solidFill>
                  <a:srgbClr val="050E17"/>
                </a:solidFill>
                <a:effectLst/>
                <a:latin typeface="-apple-system"/>
              </a:rPr>
              <a:t> </a:t>
            </a:r>
            <a:r>
              <a:rPr lang="vi-VN" sz="2800" b="0" i="0" dirty="0" err="1">
                <a:solidFill>
                  <a:srgbClr val="050E17"/>
                </a:solidFill>
                <a:effectLst/>
                <a:latin typeface="-apple-system"/>
              </a:rPr>
              <a:t>Application</a:t>
            </a:r>
            <a:r>
              <a:rPr lang="vi-VN" sz="2800" b="0" i="0" dirty="0">
                <a:solidFill>
                  <a:srgbClr val="050E17"/>
                </a:solidFill>
                <a:effectLst/>
                <a:latin typeface="-apple-system"/>
              </a:rPr>
              <a:t> là một ứng dụng dưới </a:t>
            </a:r>
            <a:r>
              <a:rPr lang="vi-VN" sz="2800" b="0" i="0">
                <a:solidFill>
                  <a:srgbClr val="050E17"/>
                </a:solidFill>
                <a:effectLst/>
                <a:latin typeface="-apple-system"/>
              </a:rPr>
              <a:t>dạng service đóng vai trò </a:t>
            </a:r>
            <a:r>
              <a:rPr lang="vi-VN" sz="2800" b="0" i="0" dirty="0">
                <a:solidFill>
                  <a:srgbClr val="050E17"/>
                </a:solidFill>
                <a:effectLst/>
                <a:latin typeface="-apple-system"/>
              </a:rPr>
              <a:t>cung cấp thông tin thời gian thực của thiết bị cho Server và thực hiện các chính sách làm việc đã được hệ thống giao</a:t>
            </a:r>
          </a:p>
          <a:p>
            <a:pPr algn="l"/>
            <a:endParaRPr lang="vi-VN" sz="2800" b="0" i="0" dirty="0">
              <a:solidFill>
                <a:srgbClr val="050E17"/>
              </a:solidFill>
              <a:effectLst/>
              <a:latin typeface="-apple-system"/>
            </a:endParaRPr>
          </a:p>
          <a:p>
            <a:pPr marL="0" indent="0" algn="l">
              <a:buFontTx/>
              <a:buNone/>
            </a:pPr>
            <a:r>
              <a:rPr lang="vi-VN" sz="2800" b="0" i="0" dirty="0">
                <a:solidFill>
                  <a:srgbClr val="050E17"/>
                </a:solidFill>
                <a:effectLst/>
                <a:latin typeface="-apple-system"/>
              </a:rPr>
              <a:t>- Từ đó ta phân tích Hệ thống TMS bao gồm ba tác </a:t>
            </a:r>
            <a:r>
              <a:rPr lang="vi-VN" sz="2800" b="0" i="0">
                <a:solidFill>
                  <a:srgbClr val="050E17"/>
                </a:solidFill>
                <a:effectLst/>
                <a:latin typeface="-apple-system"/>
              </a:rPr>
              <a:t>nhân chính gồm:</a:t>
            </a:r>
            <a:endParaRPr lang="vi-VN" sz="2800" b="0" i="0" dirty="0">
              <a:solidFill>
                <a:srgbClr val="050E17"/>
              </a:solidFill>
              <a:effectLst/>
              <a:latin typeface="-apple-system"/>
            </a:endParaRPr>
          </a:p>
          <a:p>
            <a:pPr marL="457200" indent="-457200" algn="l">
              <a:buFont typeface="Wingdings" panose="05000000000000000000" pitchFamily="2" charset="2"/>
              <a:buChar char="q"/>
            </a:pPr>
            <a:r>
              <a:rPr lang="vi-VN" sz="2800" b="0" i="0" dirty="0">
                <a:solidFill>
                  <a:srgbClr val="050E17"/>
                </a:solidFill>
                <a:effectLst/>
                <a:latin typeface="-apple-system"/>
              </a:rPr>
              <a:t>Quản lý </a:t>
            </a:r>
            <a:r>
              <a:rPr lang="vi-VN" sz="2800" b="0" i="0">
                <a:solidFill>
                  <a:srgbClr val="050E17"/>
                </a:solidFill>
                <a:effectLst/>
                <a:latin typeface="-apple-system"/>
              </a:rPr>
              <a:t>cấp cao là người  </a:t>
            </a:r>
            <a:r>
              <a:rPr lang="vi-VN" sz="2800" b="0" i="0" dirty="0">
                <a:solidFill>
                  <a:srgbClr val="050E17"/>
                </a:solidFill>
                <a:effectLst/>
                <a:latin typeface="-apple-system"/>
              </a:rPr>
              <a:t>có quyền cao nhất trên hệ thống, có quyền quản lý các tài khoản của người dùng, có thể cấp quyền quản lý các nhóm thiết bị cho người dùng khác và sẽ có </a:t>
            </a:r>
            <a:r>
              <a:rPr lang="vi-VN" sz="2800" b="0" i="0">
                <a:solidFill>
                  <a:srgbClr val="050E17"/>
                </a:solidFill>
                <a:effectLst/>
                <a:latin typeface="-apple-system"/>
              </a:rPr>
              <a:t>toàn quyề tương tác với hệ thống (</a:t>
            </a:r>
            <a:r>
              <a:rPr lang="vi-VN" sz="4000" dirty="0"/>
              <a:t>Người quản lý cấp cao nhất của hệ thống này sẽ là giám đốc sản phẩm, quản lý dự án và các trưởng phụ trách phần mềm, phần cứng và kiểm thử của nhà cung cấp Thiết bị SMB.</a:t>
            </a:r>
            <a:r>
              <a:rPr lang="vi-VN" sz="2800" b="0" i="0" dirty="0">
                <a:solidFill>
                  <a:srgbClr val="050E17"/>
                </a:solidFill>
                <a:effectLst/>
                <a:latin typeface="-apple-system"/>
              </a:rPr>
              <a:t>)</a:t>
            </a:r>
          </a:p>
          <a:p>
            <a:pPr marL="457200" indent="-457200" algn="l">
              <a:buFont typeface="Wingdings" panose="05000000000000000000" pitchFamily="2" charset="2"/>
              <a:buChar char="q"/>
            </a:pPr>
            <a:r>
              <a:rPr lang="vi-VN" sz="2800" b="0" i="0" dirty="0">
                <a:solidFill>
                  <a:srgbClr val="050E17"/>
                </a:solidFill>
                <a:effectLst/>
                <a:latin typeface="-apple-system"/>
              </a:rPr>
              <a:t>Quản lý </a:t>
            </a:r>
            <a:r>
              <a:rPr lang="vi-VN" sz="2800" b="0" i="0" dirty="0" err="1">
                <a:solidFill>
                  <a:srgbClr val="050E17"/>
                </a:solidFill>
                <a:effectLst/>
                <a:latin typeface="-apple-system"/>
              </a:rPr>
              <a:t>thuờng</a:t>
            </a:r>
            <a:r>
              <a:rPr lang="vi-VN" sz="2800" b="0" i="0" dirty="0">
                <a:solidFill>
                  <a:srgbClr val="050E17"/>
                </a:solidFill>
                <a:effectLst/>
                <a:latin typeface="-apple-system"/>
              </a:rPr>
              <a:t> có thể thực hiện các chức năng tìm kiếm </a:t>
            </a:r>
            <a:r>
              <a:rPr lang="vi-VN" sz="2800" b="0" i="0">
                <a:solidFill>
                  <a:srgbClr val="050E17"/>
                </a:solidFill>
                <a:effectLst/>
                <a:latin typeface="-apple-system"/>
              </a:rPr>
              <a:t>thông tin theo dõi và giám sát sản phẩm, </a:t>
            </a:r>
            <a:r>
              <a:rPr lang="vi-VN" sz="2800" b="0" i="0" dirty="0">
                <a:solidFill>
                  <a:srgbClr val="050E17"/>
                </a:solidFill>
                <a:effectLst/>
                <a:latin typeface="-apple-system"/>
              </a:rPr>
              <a:t>tạo các thống kê báo cáo, tạo và thi hành các chính sách làm việc cho nhóm thiết bị SMB được cho quyền quản lý (</a:t>
            </a:r>
            <a:r>
              <a:rPr lang="vi-VN" sz="4000" dirty="0"/>
              <a:t>Người quản </a:t>
            </a:r>
            <a:r>
              <a:rPr lang="vi-VN" sz="4000"/>
              <a:t>lý thường sẽ </a:t>
            </a:r>
            <a:r>
              <a:rPr lang="vi-VN" sz="4000" dirty="0"/>
              <a:t>bao gồm cả các kỹ sư phát triển sản phẩm và các kĩ sư triển khai thiết bị SMB ở các chi nhánh</a:t>
            </a:r>
            <a:r>
              <a:rPr lang="vi-VN" sz="2800" b="0" i="0" dirty="0">
                <a:solidFill>
                  <a:srgbClr val="050E17"/>
                </a:solidFill>
                <a:effectLst/>
                <a:latin typeface="-apple-system"/>
              </a:rPr>
              <a:t>)</a:t>
            </a:r>
          </a:p>
          <a:p>
            <a:pPr marL="457200" indent="-457200" algn="l">
              <a:buFont typeface="Wingdings" panose="05000000000000000000" pitchFamily="2" charset="2"/>
              <a:buChar char="q"/>
            </a:pPr>
            <a:r>
              <a:rPr lang="vi-VN" sz="2800" b="0" i="0" dirty="0">
                <a:solidFill>
                  <a:srgbClr val="050E17"/>
                </a:solidFill>
                <a:effectLst/>
                <a:latin typeface="-apple-system"/>
              </a:rPr>
              <a:t>Thiết bị SMB </a:t>
            </a:r>
            <a:r>
              <a:rPr lang="vi-VN" sz="4000" dirty="0"/>
              <a:t>sẽ tham gia vào hệ thống dưới dạng người dùng cuối, thiết bị đầu cuối kết nối với hệ </a:t>
            </a:r>
            <a:r>
              <a:rPr lang="vi-VN" sz="4000"/>
              <a:t>thống và là</a:t>
            </a:r>
            <a:r>
              <a:rPr lang="vi-VN" sz="2800" b="0" i="0">
                <a:solidFill>
                  <a:srgbClr val="050E17"/>
                </a:solidFill>
                <a:effectLst/>
                <a:latin typeface="-apple-system"/>
              </a:rPr>
              <a:t> </a:t>
            </a:r>
            <a:r>
              <a:rPr lang="vi-VN" sz="2800" b="0" i="0" dirty="0">
                <a:solidFill>
                  <a:srgbClr val="050E17"/>
                </a:solidFill>
                <a:effectLst/>
                <a:latin typeface="-apple-system"/>
              </a:rPr>
              <a:t>tác nhân trực tiếp thực hiện các chính sách làm việc được hệ thống giao.</a:t>
            </a:r>
          </a:p>
          <a:p>
            <a:pPr marL="457200" indent="-457200" algn="l">
              <a:buFont typeface="Wingdings" panose="05000000000000000000" pitchFamily="2" charset="2"/>
              <a:buChar char="q"/>
            </a:pPr>
            <a:endParaRPr lang="vi-VN" sz="2800" b="0" i="0" dirty="0">
              <a:solidFill>
                <a:srgbClr val="050E17"/>
              </a:solidFill>
              <a:effectLst/>
              <a:latin typeface="-apple-system"/>
            </a:endParaRPr>
          </a:p>
          <a:p>
            <a:pPr marL="0" indent="0" algn="l">
              <a:buFont typeface="Wingdings" panose="05000000000000000000" pitchFamily="2" charset="2"/>
              <a:buNone/>
            </a:pPr>
            <a:endParaRPr lang="vi-VN" sz="2800" b="0" i="0" dirty="0">
              <a:solidFill>
                <a:srgbClr val="050E17"/>
              </a:solidFill>
              <a:effectLst/>
              <a:latin typeface="-apple-system"/>
            </a:endParaRPr>
          </a:p>
        </p:txBody>
      </p:sp>
      <p:sp>
        <p:nvSpPr>
          <p:cNvPr id="4" name="Slide Number Placeholder 3"/>
          <p:cNvSpPr>
            <a:spLocks noGrp="1"/>
          </p:cNvSpPr>
          <p:nvPr>
            <p:ph type="sldNum" sz="quarter" idx="5"/>
          </p:nvPr>
        </p:nvSpPr>
        <p:spPr/>
        <p:txBody>
          <a:bodyPr/>
          <a:lstStyle/>
          <a:p>
            <a:fld id="{1CEA8F64-8B82-439D-B588-C4835C9F296A}" type="slidenum">
              <a:rPr lang="en-GB" smtClean="0"/>
              <a:t>9</a:t>
            </a:fld>
            <a:endParaRPr lang="en-GB"/>
          </a:p>
        </p:txBody>
      </p:sp>
    </p:spTree>
    <p:extLst>
      <p:ext uri="{BB962C8B-B14F-4D97-AF65-F5344CB8AC3E}">
        <p14:creationId xmlns:p14="http://schemas.microsoft.com/office/powerpoint/2010/main" val="811827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1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2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338760" y="1058760"/>
            <a:ext cx="11514240" cy="4908600"/>
          </a:xfrm>
          <a:prstGeom prst="rect">
            <a:avLst/>
          </a:prstGeom>
        </p:spPr>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Lato"/>
                <a:ea typeface="Lato"/>
              </a:rPr>
              <a:t>Click to edit Master text styles</a:t>
            </a:r>
            <a:endParaRPr lang="en-US"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Lato"/>
                <a:ea typeface="Lato"/>
              </a:rPr>
              <a:t>Second level</a:t>
            </a:r>
            <a:endParaRPr lang="en-US" sz="2400" b="0" strike="noStrike" spc="-1">
              <a:solidFill>
                <a:srgbClr val="000000"/>
              </a:solidFill>
              <a:latin typeface="Calibri"/>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Lato"/>
                <a:ea typeface="Lato"/>
              </a:rPr>
              <a:t>Third level</a:t>
            </a:r>
            <a:endParaRPr lang="en-US" sz="2000" b="0" strike="noStrike" spc="-1">
              <a:solidFill>
                <a:srgbClr val="000000"/>
              </a:solidFill>
              <a:latin typeface="Calibri"/>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Fourth level</a:t>
            </a:r>
            <a:endParaRPr lang="en-US" sz="18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Fifth level</a:t>
            </a:r>
            <a:endParaRPr lang="en-US" sz="1800" b="0" strike="noStrike" spc="-1">
              <a:solidFill>
                <a:srgbClr val="000000"/>
              </a:solidFill>
              <a:latin typeface="Calibri"/>
            </a:endParaRPr>
          </a:p>
        </p:txBody>
      </p:sp>
      <p:sp>
        <p:nvSpPr>
          <p:cNvPr id="77" name="PlaceHolder 2"/>
          <p:cNvSpPr>
            <a:spLocks noGrp="1"/>
          </p:cNvSpPr>
          <p:nvPr>
            <p:ph type="title"/>
          </p:nvPr>
        </p:nvSpPr>
        <p:spPr>
          <a:xfrm>
            <a:off x="338760" y="112680"/>
            <a:ext cx="11514240" cy="435600"/>
          </a:xfrm>
          <a:prstGeom prst="rect">
            <a:avLst/>
          </a:prstGeom>
        </p:spPr>
        <p:txBody>
          <a:bodyPr lIns="90000" tIns="45000" rIns="90000" bIns="45000">
            <a:noAutofit/>
          </a:bodyPr>
          <a:lstStyle/>
          <a:p>
            <a:pPr>
              <a:lnSpc>
                <a:spcPct val="90000"/>
              </a:lnSpc>
            </a:pPr>
            <a:r>
              <a:rPr lang="en-US" sz="2800" b="1" strike="noStrike" spc="-1">
                <a:solidFill>
                  <a:srgbClr val="FFFFFF"/>
                </a:solidFill>
                <a:latin typeface="Lato"/>
                <a:ea typeface="Lato"/>
              </a:rPr>
              <a:t>Title 1:……………………………………..</a:t>
            </a:r>
            <a:endParaRPr lang="en-US" sz="2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91" name="PlaceHolder 1"/>
          <p:cNvSpPr>
            <a:spLocks noGrp="1"/>
          </p:cNvSpPr>
          <p:nvPr>
            <p:ph type="body"/>
          </p:nvPr>
        </p:nvSpPr>
        <p:spPr>
          <a:xfrm>
            <a:off x="4558320" y="1248480"/>
            <a:ext cx="7391160" cy="5204880"/>
          </a:xfrm>
          <a:prstGeom prst="rect">
            <a:avLst/>
          </a:prstGeom>
        </p:spPr>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Lato"/>
                <a:ea typeface="Lato"/>
              </a:rPr>
              <a:t>Click to edit Master text styles</a:t>
            </a:r>
            <a:endParaRPr lang="en-US"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Lato"/>
                <a:ea typeface="Lato"/>
              </a:rPr>
              <a:t>Second level</a:t>
            </a:r>
            <a:endParaRPr lang="en-US" sz="2400" b="0" strike="noStrike" spc="-1">
              <a:solidFill>
                <a:srgbClr val="000000"/>
              </a:solidFill>
              <a:latin typeface="Calibri"/>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Lato"/>
                <a:ea typeface="Lato"/>
              </a:rPr>
              <a:t>Third level</a:t>
            </a:r>
            <a:endParaRPr lang="en-US" sz="2000" b="0" strike="noStrike" spc="-1">
              <a:solidFill>
                <a:srgbClr val="000000"/>
              </a:solidFill>
              <a:latin typeface="Calibri"/>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Fourth level</a:t>
            </a:r>
            <a:endParaRPr lang="en-US" sz="18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Fifth level</a:t>
            </a:r>
            <a:endParaRPr lang="en-US" sz="1800" b="0" strike="noStrike" spc="-1">
              <a:solidFill>
                <a:srgbClr val="000000"/>
              </a:solidFill>
              <a:latin typeface="Calibri"/>
            </a:endParaRPr>
          </a:p>
        </p:txBody>
      </p:sp>
      <p:sp>
        <p:nvSpPr>
          <p:cNvPr id="192" name="PlaceHolder 2"/>
          <p:cNvSpPr>
            <a:spLocks noGrp="1"/>
          </p:cNvSpPr>
          <p:nvPr>
            <p:ph type="title"/>
          </p:nvPr>
        </p:nvSpPr>
        <p:spPr>
          <a:xfrm>
            <a:off x="4558320" y="404280"/>
            <a:ext cx="7391160" cy="435600"/>
          </a:xfrm>
          <a:prstGeom prst="rect">
            <a:avLst/>
          </a:prstGeom>
        </p:spPr>
        <p:txBody>
          <a:bodyPr lIns="90000" tIns="45000" rIns="90000" bIns="45000">
            <a:noAutofit/>
          </a:bodyPr>
          <a:lstStyle/>
          <a:p>
            <a:pPr>
              <a:lnSpc>
                <a:spcPct val="90000"/>
              </a:lnSpc>
            </a:pPr>
            <a:r>
              <a:rPr lang="en-US" sz="2800" b="1" strike="noStrike" spc="-1">
                <a:solidFill>
                  <a:srgbClr val="000000"/>
                </a:solidFill>
                <a:latin typeface="Lato"/>
                <a:ea typeface="Lato"/>
              </a:rPr>
              <a:t>Title 4:……………………………………..</a:t>
            </a:r>
            <a:endParaRPr lang="en-US" sz="2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26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338760" y="112680"/>
            <a:ext cx="11514240" cy="435600"/>
          </a:xfrm>
          <a:prstGeom prst="rect">
            <a:avLst/>
          </a:prstGeom>
        </p:spPr>
        <p:txBody>
          <a:bodyPr lIns="90000" tIns="45000" rIns="90000" bIns="45000">
            <a:noAutofit/>
          </a:bodyPr>
          <a:lstStyle/>
          <a:p>
            <a:pPr>
              <a:lnSpc>
                <a:spcPct val="90000"/>
              </a:lnSpc>
            </a:pPr>
            <a:r>
              <a:rPr lang="en-US" sz="2800" b="1" strike="noStrike" spc="-1">
                <a:solidFill>
                  <a:srgbClr val="FFFFFF"/>
                </a:solidFill>
                <a:latin typeface="Lato"/>
                <a:ea typeface="Lato"/>
              </a:rPr>
              <a:t>Title 3:……………………………………..</a:t>
            </a:r>
            <a:endParaRPr lang="en-US" sz="2800" b="0" strike="noStrike" spc="-1">
              <a:solidFill>
                <a:srgbClr val="000000"/>
              </a:solidFill>
              <a:latin typeface="Calibri"/>
            </a:endParaRPr>
          </a:p>
        </p:txBody>
      </p:sp>
      <p:sp>
        <p:nvSpPr>
          <p:cNvPr id="154" name="PlaceHolder 2"/>
          <p:cNvSpPr>
            <a:spLocks noGrp="1"/>
          </p:cNvSpPr>
          <p:nvPr>
            <p:ph type="body"/>
          </p:nvPr>
        </p:nvSpPr>
        <p:spPr>
          <a:xfrm>
            <a:off x="337680" y="1032480"/>
            <a:ext cx="11515320" cy="4938480"/>
          </a:xfrm>
          <a:prstGeom prst="rect">
            <a:avLst/>
          </a:prstGeom>
        </p:spPr>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Lato"/>
                <a:ea typeface="Lato"/>
              </a:rPr>
              <a:t>Click to edit Master text styles</a:t>
            </a:r>
            <a:endParaRPr lang="en-US"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Lato"/>
                <a:ea typeface="Lato"/>
              </a:rPr>
              <a:t>Second level</a:t>
            </a:r>
            <a:endParaRPr lang="en-US" sz="2400" b="0" strike="noStrike" spc="-1">
              <a:solidFill>
                <a:srgbClr val="000000"/>
              </a:solidFill>
              <a:latin typeface="Calibri"/>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Lato"/>
                <a:ea typeface="Lato"/>
              </a:rPr>
              <a:t>Third level</a:t>
            </a:r>
            <a:endParaRPr lang="en-US" sz="2000" b="0" strike="noStrike" spc="-1">
              <a:solidFill>
                <a:srgbClr val="000000"/>
              </a:solidFill>
              <a:latin typeface="Calibri"/>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Fourth level</a:t>
            </a:r>
            <a:endParaRPr lang="en-US" sz="18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Fifth level</a:t>
            </a:r>
            <a:endParaRPr lang="en-US" sz="1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2.xml"/><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2.xml"/><Relationship Id="rId5" Type="http://schemas.openxmlformats.org/officeDocument/2006/relationships/image" Target="../media/image32.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2.xml"/><Relationship Id="rId6" Type="http://schemas.openxmlformats.org/officeDocument/2006/relationships/image" Target="../media/image33.png"/><Relationship Id="rId5" Type="http://schemas.openxmlformats.org/officeDocument/2006/relationships/image" Target="../media/image1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52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DC6D48B-2CB3-CED4-D4CB-43D391541777}"/>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pic>
        <p:nvPicPr>
          <p:cNvPr id="17" name="Picture 16" descr="A picture containing screenshot, colorfulness, graphics, rectangle&#10;&#10;Description automatically generated">
            <a:extLst>
              <a:ext uri="{FF2B5EF4-FFF2-40B4-BE49-F238E27FC236}">
                <a16:creationId xmlns:a16="http://schemas.microsoft.com/office/drawing/2014/main" id="{5F5BC4D9-07B0-240C-BF38-879F3D5FE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908" y="5149479"/>
            <a:ext cx="672392" cy="672392"/>
          </a:xfrm>
          <a:prstGeom prst="rect">
            <a:avLst/>
          </a:prstGeom>
        </p:spPr>
      </p:pic>
      <p:pic>
        <p:nvPicPr>
          <p:cNvPr id="19" name="Picture 18" descr="A close-up of a remote control&#10;&#10;Description automatically generated with low confidence">
            <a:extLst>
              <a:ext uri="{FF2B5EF4-FFF2-40B4-BE49-F238E27FC236}">
                <a16:creationId xmlns:a16="http://schemas.microsoft.com/office/drawing/2014/main" id="{1315AD99-3865-8C25-6EF0-A54CD84FC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9174" y="2921117"/>
            <a:ext cx="628868" cy="628868"/>
          </a:xfrm>
          <a:prstGeom prst="rect">
            <a:avLst/>
          </a:prstGeom>
        </p:spPr>
      </p:pic>
      <p:pic>
        <p:nvPicPr>
          <p:cNvPr id="21" name="Picture 20" descr="A computer screen with a picture on it&#10;&#10;Description automatically generated with low confidence">
            <a:extLst>
              <a:ext uri="{FF2B5EF4-FFF2-40B4-BE49-F238E27FC236}">
                <a16:creationId xmlns:a16="http://schemas.microsoft.com/office/drawing/2014/main" id="{083B3054-96F0-EECA-8D83-91E2FD85F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781" y="3153987"/>
            <a:ext cx="576928" cy="576928"/>
          </a:xfrm>
          <a:prstGeom prst="rect">
            <a:avLst/>
          </a:prstGeom>
        </p:spPr>
      </p:pic>
      <p:pic>
        <p:nvPicPr>
          <p:cNvPr id="6" name="Picture 5" descr="A green and white logo&#10;&#10;Description automatically generated with low confidence">
            <a:extLst>
              <a:ext uri="{FF2B5EF4-FFF2-40B4-BE49-F238E27FC236}">
                <a16:creationId xmlns:a16="http://schemas.microsoft.com/office/drawing/2014/main" id="{AD1D67F2-49E7-346C-47F5-D75632D430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9974" y="3590412"/>
            <a:ext cx="656326" cy="646331"/>
          </a:xfrm>
          <a:prstGeom prst="rect">
            <a:avLst/>
          </a:prstGeom>
        </p:spPr>
      </p:pic>
      <p:sp>
        <p:nvSpPr>
          <p:cNvPr id="7" name="TextBox 6">
            <a:extLst>
              <a:ext uri="{FF2B5EF4-FFF2-40B4-BE49-F238E27FC236}">
                <a16:creationId xmlns:a16="http://schemas.microsoft.com/office/drawing/2014/main" id="{8BA5D752-5361-02E8-132A-60EC251DBF13}"/>
              </a:ext>
            </a:extLst>
          </p:cNvPr>
          <p:cNvSpPr txBox="1"/>
          <p:nvPr/>
        </p:nvSpPr>
        <p:spPr>
          <a:xfrm>
            <a:off x="4477653" y="3590412"/>
            <a:ext cx="1271503" cy="646331"/>
          </a:xfrm>
          <a:prstGeom prst="rect">
            <a:avLst/>
          </a:prstGeom>
          <a:noFill/>
        </p:spPr>
        <p:txBody>
          <a:bodyPr wrap="none" rtlCol="0">
            <a:spAutoFit/>
          </a:bodyPr>
          <a:lstStyle/>
          <a:p>
            <a:pPr algn="ctr"/>
            <a:r>
              <a:rPr lang="vi-VN" dirty="0" err="1">
                <a:solidFill>
                  <a:srgbClr val="6DB23F"/>
                </a:solidFill>
                <a:latin typeface="Calibri" panose="020F0502020204030204" pitchFamily="34" charset="0"/>
                <a:cs typeface="Calibri" panose="020F0502020204030204" pitchFamily="34" charset="0"/>
              </a:rPr>
              <a:t>Backend</a:t>
            </a:r>
            <a:r>
              <a:rPr lang="vi-VN" dirty="0">
                <a:solidFill>
                  <a:srgbClr val="6DB23F"/>
                </a:solidFill>
                <a:latin typeface="Calibri" panose="020F0502020204030204" pitchFamily="34" charset="0"/>
                <a:cs typeface="Calibri" panose="020F0502020204030204" pitchFamily="34" charset="0"/>
              </a:rPr>
              <a:t> </a:t>
            </a:r>
          </a:p>
          <a:p>
            <a:pPr algn="ctr"/>
            <a:r>
              <a:rPr lang="vi-VN" dirty="0" err="1">
                <a:solidFill>
                  <a:srgbClr val="6DB23F"/>
                </a:solidFill>
                <a:latin typeface="Calibri" panose="020F0502020204030204" pitchFamily="34" charset="0"/>
                <a:cs typeface="Calibri" panose="020F0502020204030204" pitchFamily="34" charset="0"/>
              </a:rPr>
              <a:t>Spring</a:t>
            </a:r>
            <a:r>
              <a:rPr lang="vi-VN" dirty="0">
                <a:solidFill>
                  <a:srgbClr val="6DB23F"/>
                </a:solidFill>
                <a:latin typeface="Calibri" panose="020F0502020204030204" pitchFamily="34" charset="0"/>
                <a:cs typeface="Calibri" panose="020F0502020204030204" pitchFamily="34" charset="0"/>
              </a:rPr>
              <a:t> </a:t>
            </a:r>
            <a:r>
              <a:rPr lang="vi-VN" dirty="0" err="1">
                <a:solidFill>
                  <a:srgbClr val="6DB23F"/>
                </a:solidFill>
                <a:latin typeface="Calibri" panose="020F0502020204030204" pitchFamily="34" charset="0"/>
                <a:cs typeface="Calibri" panose="020F0502020204030204" pitchFamily="34" charset="0"/>
              </a:rPr>
              <a:t>boot</a:t>
            </a:r>
            <a:endParaRPr lang="en-GB" dirty="0">
              <a:solidFill>
                <a:srgbClr val="6DB23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6B5DD52-A6A1-A322-3D72-1153E274F7C9}"/>
              </a:ext>
            </a:extLst>
          </p:cNvPr>
          <p:cNvSpPr txBox="1"/>
          <p:nvPr/>
        </p:nvSpPr>
        <p:spPr>
          <a:xfrm>
            <a:off x="4584316" y="5124645"/>
            <a:ext cx="1058175" cy="646331"/>
          </a:xfrm>
          <a:prstGeom prst="rect">
            <a:avLst/>
          </a:prstGeom>
          <a:noFill/>
        </p:spPr>
        <p:txBody>
          <a:bodyPr wrap="none" rtlCol="0">
            <a:spAutoFit/>
          </a:bodyPr>
          <a:lstStyle/>
          <a:p>
            <a:pPr algn="ctr"/>
            <a:r>
              <a:rPr lang="vi-VN" dirty="0" err="1">
                <a:solidFill>
                  <a:srgbClr val="7A8C98"/>
                </a:solidFill>
                <a:latin typeface="Calibri" panose="020F0502020204030204" pitchFamily="34" charset="0"/>
                <a:cs typeface="Calibri" panose="020F0502020204030204" pitchFamily="34" charset="0"/>
              </a:rPr>
              <a:t>Database</a:t>
            </a:r>
            <a:endParaRPr lang="vi-VN" dirty="0">
              <a:solidFill>
                <a:srgbClr val="7A8C98"/>
              </a:solidFill>
              <a:latin typeface="Calibri" panose="020F0502020204030204" pitchFamily="34" charset="0"/>
              <a:cs typeface="Calibri" panose="020F0502020204030204" pitchFamily="34" charset="0"/>
            </a:endParaRPr>
          </a:p>
          <a:p>
            <a:pPr algn="ctr"/>
            <a:r>
              <a:rPr lang="vi-VN" dirty="0" err="1">
                <a:solidFill>
                  <a:srgbClr val="7A8C98"/>
                </a:solidFill>
                <a:latin typeface="Calibri" panose="020F0502020204030204" pitchFamily="34" charset="0"/>
                <a:cs typeface="Calibri" panose="020F0502020204030204" pitchFamily="34" charset="0"/>
              </a:rPr>
              <a:t>MySQL</a:t>
            </a:r>
            <a:endParaRPr lang="en-GB" dirty="0">
              <a:solidFill>
                <a:srgbClr val="7A8C98"/>
              </a:solidFill>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5CDD363A-9EC0-3CC0-1DF4-B2E0E8030ABD}"/>
              </a:ext>
            </a:extLst>
          </p:cNvPr>
          <p:cNvSpPr/>
          <p:nvPr/>
        </p:nvSpPr>
        <p:spPr>
          <a:xfrm>
            <a:off x="3223332" y="2778063"/>
            <a:ext cx="4385688" cy="341680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14" name="TextBox 13">
            <a:extLst>
              <a:ext uri="{FF2B5EF4-FFF2-40B4-BE49-F238E27FC236}">
                <a16:creationId xmlns:a16="http://schemas.microsoft.com/office/drawing/2014/main" id="{A6555578-365E-2B5B-1399-EDCD4CCD2877}"/>
              </a:ext>
            </a:extLst>
          </p:cNvPr>
          <p:cNvSpPr txBox="1"/>
          <p:nvPr/>
        </p:nvSpPr>
        <p:spPr>
          <a:xfrm>
            <a:off x="4034175" y="2921117"/>
            <a:ext cx="1548181" cy="369332"/>
          </a:xfrm>
          <a:prstGeom prst="rect">
            <a:avLst/>
          </a:prstGeom>
          <a:noFill/>
        </p:spPr>
        <p:txBody>
          <a:bodyPr wrap="none" rtlCol="0">
            <a:spAutoFit/>
          </a:bodyPr>
          <a:lstStyle/>
          <a:p>
            <a:r>
              <a:rPr lang="vi-VN" dirty="0" err="1">
                <a:solidFill>
                  <a:srgbClr val="F47421"/>
                </a:solidFill>
                <a:latin typeface="Calibri" panose="020F0502020204030204" pitchFamily="34" charset="0"/>
                <a:cs typeface="Calibri" panose="020F0502020204030204" pitchFamily="34" charset="0"/>
              </a:rPr>
              <a:t>Ubuntu</a:t>
            </a:r>
            <a:r>
              <a:rPr lang="vi-VN" dirty="0">
                <a:solidFill>
                  <a:srgbClr val="F47421"/>
                </a:solidFill>
                <a:latin typeface="Calibri" panose="020F0502020204030204" pitchFamily="34" charset="0"/>
                <a:cs typeface="Calibri" panose="020F0502020204030204" pitchFamily="34" charset="0"/>
              </a:rPr>
              <a:t> Server</a:t>
            </a:r>
            <a:endParaRPr lang="en-GB" dirty="0">
              <a:solidFill>
                <a:srgbClr val="F47421"/>
              </a:solidFill>
              <a:latin typeface="Calibri" panose="020F0502020204030204" pitchFamily="34" charset="0"/>
              <a:cs typeface="Calibri" panose="020F0502020204030204" pitchFamily="34" charset="0"/>
            </a:endParaRPr>
          </a:p>
        </p:txBody>
      </p:sp>
      <p:pic>
        <p:nvPicPr>
          <p:cNvPr id="18" name="Picture 17" descr="A picture containing circle, graphics, screenshot, amber&#10;&#10;Description automatically generated">
            <a:extLst>
              <a:ext uri="{FF2B5EF4-FFF2-40B4-BE49-F238E27FC236}">
                <a16:creationId xmlns:a16="http://schemas.microsoft.com/office/drawing/2014/main" id="{446A210B-5F53-8D51-82A1-D14D8000E5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3991" y="2877078"/>
            <a:ext cx="446540" cy="446540"/>
          </a:xfrm>
          <a:prstGeom prst="rect">
            <a:avLst/>
          </a:prstGeom>
        </p:spPr>
      </p:pic>
      <p:cxnSp>
        <p:nvCxnSpPr>
          <p:cNvPr id="20" name="Straight Arrow Connector 19">
            <a:extLst>
              <a:ext uri="{FF2B5EF4-FFF2-40B4-BE49-F238E27FC236}">
                <a16:creationId xmlns:a16="http://schemas.microsoft.com/office/drawing/2014/main" id="{A001B599-F722-9479-E38F-41E02CB799BD}"/>
              </a:ext>
            </a:extLst>
          </p:cNvPr>
          <p:cNvCxnSpPr>
            <a:cxnSpLocks/>
          </p:cNvCxnSpPr>
          <p:nvPr/>
        </p:nvCxnSpPr>
        <p:spPr>
          <a:xfrm flipV="1">
            <a:off x="5480016" y="4449047"/>
            <a:ext cx="0" cy="532657"/>
          </a:xfrm>
          <a:prstGeom prst="straightConnector1">
            <a:avLst/>
          </a:prstGeom>
          <a:ln w="28575">
            <a:solidFill>
              <a:srgbClr val="6DB23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B0B796F2-317E-64D6-EA04-BBCAC4E7D402}"/>
              </a:ext>
            </a:extLst>
          </p:cNvPr>
          <p:cNvSpPr/>
          <p:nvPr/>
        </p:nvSpPr>
        <p:spPr>
          <a:xfrm>
            <a:off x="4195570" y="3476286"/>
            <a:ext cx="2634626" cy="95824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8A5676F5-EED6-5C94-9CE2-7EBA5E1177B9}"/>
              </a:ext>
            </a:extLst>
          </p:cNvPr>
          <p:cNvSpPr/>
          <p:nvPr/>
        </p:nvSpPr>
        <p:spPr>
          <a:xfrm>
            <a:off x="4208032" y="4991517"/>
            <a:ext cx="2634626" cy="958247"/>
          </a:xfrm>
          <a:prstGeom prst="roundRect">
            <a:avLst/>
          </a:prstGeom>
          <a:noFill/>
          <a:ln w="19050" cap="flat" cmpd="sng" algn="ctr">
            <a:solidFill>
              <a:srgbClr val="7A8C9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02892F7B-364D-703B-BD5F-66B4A55357E3}"/>
              </a:ext>
            </a:extLst>
          </p:cNvPr>
          <p:cNvSpPr/>
          <p:nvPr/>
        </p:nvSpPr>
        <p:spPr>
          <a:xfrm>
            <a:off x="3266883" y="917457"/>
            <a:ext cx="4342138" cy="1574379"/>
          </a:xfrm>
          <a:prstGeom prst="roundRect">
            <a:avLst/>
          </a:prstGeom>
          <a:ln w="19050">
            <a:solidFill>
              <a:srgbClr val="F8A00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41" name="TextBox 40">
            <a:extLst>
              <a:ext uri="{FF2B5EF4-FFF2-40B4-BE49-F238E27FC236}">
                <a16:creationId xmlns:a16="http://schemas.microsoft.com/office/drawing/2014/main" id="{D97E7C1F-F188-60CB-7D7D-FD2A51C8276C}"/>
              </a:ext>
            </a:extLst>
          </p:cNvPr>
          <p:cNvSpPr txBox="1"/>
          <p:nvPr/>
        </p:nvSpPr>
        <p:spPr>
          <a:xfrm>
            <a:off x="4077726" y="946496"/>
            <a:ext cx="2256130" cy="369332"/>
          </a:xfrm>
          <a:prstGeom prst="rect">
            <a:avLst/>
          </a:prstGeom>
          <a:noFill/>
        </p:spPr>
        <p:txBody>
          <a:bodyPr wrap="none" rtlCol="0">
            <a:spAutoFit/>
          </a:bodyPr>
          <a:lstStyle/>
          <a:p>
            <a:r>
              <a:rPr lang="vi-VN" dirty="0" err="1">
                <a:solidFill>
                  <a:srgbClr val="F8A00E"/>
                </a:solidFill>
                <a:latin typeface="Calibri" panose="020F0502020204030204" pitchFamily="34" charset="0"/>
                <a:cs typeface="Calibri" panose="020F0502020204030204" pitchFamily="34" charset="0"/>
              </a:rPr>
              <a:t>Amazon</a:t>
            </a:r>
            <a:r>
              <a:rPr lang="vi-VN" dirty="0">
                <a:solidFill>
                  <a:srgbClr val="F8A00E"/>
                </a:solidFill>
                <a:latin typeface="Calibri" panose="020F0502020204030204" pitchFamily="34" charset="0"/>
                <a:cs typeface="Calibri" panose="020F0502020204030204" pitchFamily="34" charset="0"/>
              </a:rPr>
              <a:t> </a:t>
            </a:r>
            <a:r>
              <a:rPr lang="vi-VN" dirty="0" err="1">
                <a:solidFill>
                  <a:srgbClr val="F8A00E"/>
                </a:solidFill>
                <a:latin typeface="Calibri" panose="020F0502020204030204" pitchFamily="34" charset="0"/>
                <a:cs typeface="Calibri" panose="020F0502020204030204" pitchFamily="34" charset="0"/>
              </a:rPr>
              <a:t>Linux</a:t>
            </a:r>
            <a:r>
              <a:rPr lang="vi-VN" dirty="0">
                <a:solidFill>
                  <a:srgbClr val="F8A00E"/>
                </a:solidFill>
                <a:latin typeface="Calibri" panose="020F0502020204030204" pitchFamily="34" charset="0"/>
                <a:cs typeface="Calibri" panose="020F0502020204030204" pitchFamily="34" charset="0"/>
              </a:rPr>
              <a:t> </a:t>
            </a:r>
            <a:r>
              <a:rPr lang="vi-VN" dirty="0" err="1">
                <a:solidFill>
                  <a:srgbClr val="F8A00E"/>
                </a:solidFill>
                <a:latin typeface="Calibri" panose="020F0502020204030204" pitchFamily="34" charset="0"/>
                <a:cs typeface="Calibri" panose="020F0502020204030204" pitchFamily="34" charset="0"/>
              </a:rPr>
              <a:t>Hosting</a:t>
            </a:r>
            <a:endParaRPr lang="en-GB" dirty="0">
              <a:solidFill>
                <a:srgbClr val="F8A00E"/>
              </a:solidFill>
              <a:latin typeface="Calibri" panose="020F0502020204030204" pitchFamily="34" charset="0"/>
              <a:cs typeface="Calibri" panose="020F0502020204030204" pitchFamily="34" charset="0"/>
            </a:endParaRPr>
          </a:p>
        </p:txBody>
      </p:sp>
      <p:pic>
        <p:nvPicPr>
          <p:cNvPr id="44" name="Picture 43" descr="A picture containing graphics, circle, art, colorfulness&#10;&#10;Description automatically generated">
            <a:extLst>
              <a:ext uri="{FF2B5EF4-FFF2-40B4-BE49-F238E27FC236}">
                <a16:creationId xmlns:a16="http://schemas.microsoft.com/office/drawing/2014/main" id="{9A2C81CE-7A74-F3CD-6103-C42A32D0B6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4260" y="1518194"/>
            <a:ext cx="734857" cy="734857"/>
          </a:xfrm>
          <a:prstGeom prst="rect">
            <a:avLst/>
          </a:prstGeom>
        </p:spPr>
      </p:pic>
      <p:sp>
        <p:nvSpPr>
          <p:cNvPr id="45" name="TextBox 44">
            <a:extLst>
              <a:ext uri="{FF2B5EF4-FFF2-40B4-BE49-F238E27FC236}">
                <a16:creationId xmlns:a16="http://schemas.microsoft.com/office/drawing/2014/main" id="{2C6638D4-75C7-61C9-FCA6-D5EBF71D993C}"/>
              </a:ext>
            </a:extLst>
          </p:cNvPr>
          <p:cNvSpPr txBox="1"/>
          <p:nvPr/>
        </p:nvSpPr>
        <p:spPr>
          <a:xfrm>
            <a:off x="4359114" y="1519927"/>
            <a:ext cx="1495153" cy="646331"/>
          </a:xfrm>
          <a:prstGeom prst="rect">
            <a:avLst/>
          </a:prstGeom>
          <a:noFill/>
          <a:ln>
            <a:noFill/>
          </a:ln>
        </p:spPr>
        <p:txBody>
          <a:bodyPr wrap="none" rtlCol="0">
            <a:spAutoFit/>
          </a:bodyPr>
          <a:lstStyle/>
          <a:p>
            <a:pPr algn="ctr"/>
            <a:r>
              <a:rPr lang="vi-VN" dirty="0" err="1">
                <a:solidFill>
                  <a:srgbClr val="00D8FF"/>
                </a:solidFill>
                <a:latin typeface="Calibri" panose="020F0502020204030204" pitchFamily="34" charset="0"/>
                <a:cs typeface="Calibri" panose="020F0502020204030204" pitchFamily="34" charset="0"/>
              </a:rPr>
              <a:t>Frontend</a:t>
            </a:r>
            <a:r>
              <a:rPr lang="vi-VN" dirty="0">
                <a:solidFill>
                  <a:srgbClr val="00D8FF"/>
                </a:solidFill>
                <a:latin typeface="Calibri" panose="020F0502020204030204" pitchFamily="34" charset="0"/>
                <a:cs typeface="Calibri" panose="020F0502020204030204" pitchFamily="34" charset="0"/>
              </a:rPr>
              <a:t> </a:t>
            </a:r>
            <a:r>
              <a:rPr lang="vi-VN" dirty="0" err="1">
                <a:solidFill>
                  <a:srgbClr val="00D8FF"/>
                </a:solidFill>
                <a:latin typeface="Calibri" panose="020F0502020204030204" pitchFamily="34" charset="0"/>
                <a:cs typeface="Calibri" panose="020F0502020204030204" pitchFamily="34" charset="0"/>
              </a:rPr>
              <a:t>web</a:t>
            </a:r>
            <a:endParaRPr lang="vi-VN" dirty="0">
              <a:solidFill>
                <a:srgbClr val="00D8FF"/>
              </a:solidFill>
              <a:latin typeface="Calibri" panose="020F0502020204030204" pitchFamily="34" charset="0"/>
              <a:cs typeface="Calibri" panose="020F0502020204030204" pitchFamily="34" charset="0"/>
            </a:endParaRPr>
          </a:p>
          <a:p>
            <a:pPr algn="ctr"/>
            <a:r>
              <a:rPr lang="vi-VN" dirty="0" err="1">
                <a:solidFill>
                  <a:srgbClr val="00D8FF"/>
                </a:solidFill>
                <a:latin typeface="Calibri" panose="020F0502020204030204" pitchFamily="34" charset="0"/>
                <a:cs typeface="Calibri" panose="020F0502020204030204" pitchFamily="34" charset="0"/>
              </a:rPr>
              <a:t>React</a:t>
            </a:r>
            <a:r>
              <a:rPr lang="vi-VN" dirty="0">
                <a:solidFill>
                  <a:srgbClr val="00D8FF"/>
                </a:solidFill>
                <a:latin typeface="Calibri" panose="020F0502020204030204" pitchFamily="34" charset="0"/>
                <a:cs typeface="Calibri" panose="020F0502020204030204" pitchFamily="34" charset="0"/>
              </a:rPr>
              <a:t> </a:t>
            </a:r>
            <a:r>
              <a:rPr lang="vi-VN" dirty="0" err="1">
                <a:solidFill>
                  <a:srgbClr val="00D8FF"/>
                </a:solidFill>
                <a:latin typeface="Calibri" panose="020F0502020204030204" pitchFamily="34" charset="0"/>
                <a:cs typeface="Calibri" panose="020F0502020204030204" pitchFamily="34" charset="0"/>
              </a:rPr>
              <a:t>Js</a:t>
            </a:r>
            <a:endParaRPr lang="en-GB" dirty="0">
              <a:solidFill>
                <a:srgbClr val="00D8FF"/>
              </a:solidFill>
              <a:latin typeface="Calibri" panose="020F0502020204030204" pitchFamily="34" charset="0"/>
              <a:cs typeface="Calibri" panose="020F0502020204030204" pitchFamily="34" charset="0"/>
            </a:endParaRPr>
          </a:p>
        </p:txBody>
      </p:sp>
      <p:sp>
        <p:nvSpPr>
          <p:cNvPr id="46" name="Rectangle: Rounded Corners 45">
            <a:extLst>
              <a:ext uri="{FF2B5EF4-FFF2-40B4-BE49-F238E27FC236}">
                <a16:creationId xmlns:a16="http://schemas.microsoft.com/office/drawing/2014/main" id="{0E667749-1420-7790-304A-1D139249EB48}"/>
              </a:ext>
            </a:extLst>
          </p:cNvPr>
          <p:cNvSpPr/>
          <p:nvPr/>
        </p:nvSpPr>
        <p:spPr>
          <a:xfrm>
            <a:off x="4239121" y="1417426"/>
            <a:ext cx="2647088" cy="860668"/>
          </a:xfrm>
          <a:prstGeom prst="roundRect">
            <a:avLst/>
          </a:prstGeom>
          <a:noFill/>
          <a:ln w="19050" cap="flat" cmpd="sng" algn="ctr">
            <a:solidFill>
              <a:srgbClr val="00D8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pic>
        <p:nvPicPr>
          <p:cNvPr id="51" name="Picture 50" descr="A picture containing circle, graphics, screenshot, design&#10;&#10;Description automatically generated">
            <a:extLst>
              <a:ext uri="{FF2B5EF4-FFF2-40B4-BE49-F238E27FC236}">
                <a16:creationId xmlns:a16="http://schemas.microsoft.com/office/drawing/2014/main" id="{35DC8491-0AE9-5BC9-2179-4762C7ECCA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538" y="4879593"/>
            <a:ext cx="628867" cy="628867"/>
          </a:xfrm>
          <a:prstGeom prst="rect">
            <a:avLst/>
          </a:prstGeom>
        </p:spPr>
      </p:pic>
      <p:sp>
        <p:nvSpPr>
          <p:cNvPr id="52" name="TextBox 51">
            <a:extLst>
              <a:ext uri="{FF2B5EF4-FFF2-40B4-BE49-F238E27FC236}">
                <a16:creationId xmlns:a16="http://schemas.microsoft.com/office/drawing/2014/main" id="{AAD3B358-CA29-58BA-19DE-D7080DE52AD6}"/>
              </a:ext>
            </a:extLst>
          </p:cNvPr>
          <p:cNvSpPr txBox="1"/>
          <p:nvPr/>
        </p:nvSpPr>
        <p:spPr>
          <a:xfrm>
            <a:off x="738232" y="5516972"/>
            <a:ext cx="617477" cy="369332"/>
          </a:xfrm>
          <a:prstGeom prst="rect">
            <a:avLst/>
          </a:prstGeom>
          <a:noFill/>
        </p:spPr>
        <p:txBody>
          <a:bodyPr wrap="none" rtlCol="0">
            <a:spAutoFit/>
          </a:bodyPr>
          <a:lstStyle/>
          <a:p>
            <a:r>
              <a:rPr lang="vi-VN" dirty="0">
                <a:solidFill>
                  <a:srgbClr val="003366"/>
                </a:solidFill>
                <a:latin typeface="Calibri" panose="020F0502020204030204" pitchFamily="34" charset="0"/>
                <a:cs typeface="Calibri" panose="020F0502020204030204" pitchFamily="34" charset="0"/>
              </a:rPr>
              <a:t>User</a:t>
            </a:r>
            <a:endParaRPr lang="en-GB" dirty="0">
              <a:solidFill>
                <a:srgbClr val="003366"/>
              </a:solidFill>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9DB28669-50B1-6411-901C-50684F29646E}"/>
              </a:ext>
            </a:extLst>
          </p:cNvPr>
          <p:cNvSpPr txBox="1"/>
          <p:nvPr/>
        </p:nvSpPr>
        <p:spPr>
          <a:xfrm>
            <a:off x="745572" y="3763426"/>
            <a:ext cx="618631" cy="369332"/>
          </a:xfrm>
          <a:prstGeom prst="rect">
            <a:avLst/>
          </a:prstGeom>
          <a:noFill/>
        </p:spPr>
        <p:txBody>
          <a:bodyPr wrap="none" rtlCol="0">
            <a:spAutoFit/>
          </a:bodyPr>
          <a:lstStyle/>
          <a:p>
            <a:r>
              <a:rPr lang="vi-VN" dirty="0" err="1">
                <a:solidFill>
                  <a:srgbClr val="003366"/>
                </a:solidFill>
                <a:latin typeface="Calibri" panose="020F0502020204030204" pitchFamily="34" charset="0"/>
                <a:cs typeface="Calibri" panose="020F0502020204030204" pitchFamily="34" charset="0"/>
              </a:rPr>
              <a:t>Web</a:t>
            </a:r>
            <a:endParaRPr lang="en-GB" dirty="0">
              <a:solidFill>
                <a:srgbClr val="003366"/>
              </a:solidFill>
              <a:latin typeface="Calibri" panose="020F0502020204030204" pitchFamily="34" charset="0"/>
              <a:cs typeface="Calibri" panose="020F0502020204030204" pitchFamily="34" charset="0"/>
            </a:endParaRPr>
          </a:p>
        </p:txBody>
      </p:sp>
      <p:cxnSp>
        <p:nvCxnSpPr>
          <p:cNvPr id="54" name="Straight Arrow Connector 53">
            <a:extLst>
              <a:ext uri="{FF2B5EF4-FFF2-40B4-BE49-F238E27FC236}">
                <a16:creationId xmlns:a16="http://schemas.microsoft.com/office/drawing/2014/main" id="{851B9DEC-BFF4-51DC-FAC3-2F6F656EB612}"/>
              </a:ext>
            </a:extLst>
          </p:cNvPr>
          <p:cNvCxnSpPr>
            <a:cxnSpLocks/>
          </p:cNvCxnSpPr>
          <p:nvPr/>
        </p:nvCxnSpPr>
        <p:spPr>
          <a:xfrm>
            <a:off x="1039547" y="4151827"/>
            <a:ext cx="0" cy="638665"/>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7D45102-9CCD-C271-6B71-40E619F4E431}"/>
              </a:ext>
            </a:extLst>
          </p:cNvPr>
          <p:cNvSpPr txBox="1"/>
          <p:nvPr/>
        </p:nvSpPr>
        <p:spPr>
          <a:xfrm>
            <a:off x="1046970" y="4227150"/>
            <a:ext cx="643125" cy="369332"/>
          </a:xfrm>
          <a:prstGeom prst="rect">
            <a:avLst/>
          </a:prstGeom>
          <a:noFill/>
        </p:spPr>
        <p:txBody>
          <a:bodyPr wrap="none" rtlCol="0">
            <a:spAutoFit/>
          </a:bodyPr>
          <a:lstStyle/>
          <a:p>
            <a:r>
              <a:rPr lang="vi-VN" dirty="0" err="1">
                <a:solidFill>
                  <a:srgbClr val="003366"/>
                </a:solidFill>
                <a:latin typeface="Calibri" panose="020F0502020204030204" pitchFamily="34" charset="0"/>
                <a:cs typeface="Calibri" panose="020F0502020204030204" pitchFamily="34" charset="0"/>
              </a:rPr>
              <a:t>login</a:t>
            </a:r>
            <a:endParaRPr lang="en-GB" dirty="0">
              <a:solidFill>
                <a:srgbClr val="003366"/>
              </a:solidFill>
              <a:latin typeface="Calibri" panose="020F0502020204030204" pitchFamily="34" charset="0"/>
              <a:cs typeface="Calibri" panose="020F0502020204030204" pitchFamily="34" charset="0"/>
            </a:endParaRPr>
          </a:p>
        </p:txBody>
      </p:sp>
      <p:cxnSp>
        <p:nvCxnSpPr>
          <p:cNvPr id="58" name="Straight Arrow Connector 57">
            <a:extLst>
              <a:ext uri="{FF2B5EF4-FFF2-40B4-BE49-F238E27FC236}">
                <a16:creationId xmlns:a16="http://schemas.microsoft.com/office/drawing/2014/main" id="{FA2FF060-25D0-93E4-1E31-058668C27510}"/>
              </a:ext>
            </a:extLst>
          </p:cNvPr>
          <p:cNvCxnSpPr>
            <a:cxnSpLocks/>
          </p:cNvCxnSpPr>
          <p:nvPr/>
        </p:nvCxnSpPr>
        <p:spPr>
          <a:xfrm>
            <a:off x="1094277" y="2464540"/>
            <a:ext cx="0" cy="541377"/>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Picture 59" descr="A picture containing circle, screenshot, colorfulness, graphics&#10;&#10;Description automatically generated">
            <a:extLst>
              <a:ext uri="{FF2B5EF4-FFF2-40B4-BE49-F238E27FC236}">
                <a16:creationId xmlns:a16="http://schemas.microsoft.com/office/drawing/2014/main" id="{84FFCDE6-847F-7A08-D558-1A0F7273DE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781" y="1382182"/>
            <a:ext cx="644916" cy="644916"/>
          </a:xfrm>
          <a:prstGeom prst="rect">
            <a:avLst/>
          </a:prstGeom>
        </p:spPr>
      </p:pic>
      <p:sp>
        <p:nvSpPr>
          <p:cNvPr id="256" name="TextBox 255">
            <a:extLst>
              <a:ext uri="{FF2B5EF4-FFF2-40B4-BE49-F238E27FC236}">
                <a16:creationId xmlns:a16="http://schemas.microsoft.com/office/drawing/2014/main" id="{3C871B02-C247-3115-0872-B426EE7A6856}"/>
              </a:ext>
            </a:extLst>
          </p:cNvPr>
          <p:cNvSpPr txBox="1"/>
          <p:nvPr/>
        </p:nvSpPr>
        <p:spPr>
          <a:xfrm>
            <a:off x="640489" y="2027098"/>
            <a:ext cx="966931" cy="369332"/>
          </a:xfrm>
          <a:prstGeom prst="rect">
            <a:avLst/>
          </a:prstGeom>
          <a:noFill/>
        </p:spPr>
        <p:txBody>
          <a:bodyPr wrap="none" rtlCol="0">
            <a:spAutoFit/>
          </a:bodyPr>
          <a:lstStyle/>
          <a:p>
            <a:r>
              <a:rPr lang="vi-VN" dirty="0" err="1">
                <a:solidFill>
                  <a:srgbClr val="003366"/>
                </a:solidFill>
                <a:latin typeface="Calibri" panose="020F0502020204030204" pitchFamily="34" charset="0"/>
                <a:cs typeface="Calibri" panose="020F0502020204030204" pitchFamily="34" charset="0"/>
              </a:rPr>
              <a:t>Internet</a:t>
            </a:r>
            <a:endParaRPr lang="en-GB" dirty="0">
              <a:solidFill>
                <a:srgbClr val="003366"/>
              </a:solidFill>
              <a:latin typeface="Calibri" panose="020F0502020204030204" pitchFamily="34" charset="0"/>
              <a:cs typeface="Calibri" panose="020F0502020204030204" pitchFamily="34" charset="0"/>
            </a:endParaRPr>
          </a:p>
        </p:txBody>
      </p:sp>
      <p:pic>
        <p:nvPicPr>
          <p:cNvPr id="258" name="Picture 257">
            <a:extLst>
              <a:ext uri="{FF2B5EF4-FFF2-40B4-BE49-F238E27FC236}">
                <a16:creationId xmlns:a16="http://schemas.microsoft.com/office/drawing/2014/main" id="{2F387D0D-2C0D-4D03-F176-FA162FF059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7107" y="5017171"/>
            <a:ext cx="1662197" cy="540469"/>
          </a:xfrm>
          <a:prstGeom prst="rect">
            <a:avLst/>
          </a:prstGeom>
        </p:spPr>
      </p:pic>
      <p:sp>
        <p:nvSpPr>
          <p:cNvPr id="261" name="TextBox 260">
            <a:extLst>
              <a:ext uri="{FF2B5EF4-FFF2-40B4-BE49-F238E27FC236}">
                <a16:creationId xmlns:a16="http://schemas.microsoft.com/office/drawing/2014/main" id="{0A33B77F-9EBE-6D21-B901-9DBD73F86B46}"/>
              </a:ext>
            </a:extLst>
          </p:cNvPr>
          <p:cNvSpPr txBox="1"/>
          <p:nvPr/>
        </p:nvSpPr>
        <p:spPr>
          <a:xfrm>
            <a:off x="7989131" y="5484369"/>
            <a:ext cx="1065548" cy="338554"/>
          </a:xfrm>
          <a:prstGeom prst="rect">
            <a:avLst/>
          </a:prstGeom>
          <a:noFill/>
        </p:spPr>
        <p:txBody>
          <a:bodyPr wrap="none" rtlCol="0">
            <a:spAutoFit/>
          </a:bodyPr>
          <a:lstStyle/>
          <a:p>
            <a:r>
              <a:rPr lang="vi-VN" sz="1600" dirty="0">
                <a:solidFill>
                  <a:srgbClr val="003366"/>
                </a:solidFill>
                <a:latin typeface="Calibri" panose="020F0502020204030204" pitchFamily="34" charset="0"/>
                <a:cs typeface="Calibri" panose="020F0502020204030204" pitchFamily="34" charset="0"/>
              </a:rPr>
              <a:t>JWT </a:t>
            </a:r>
            <a:r>
              <a:rPr lang="vi-VN" sz="1600" dirty="0" err="1">
                <a:solidFill>
                  <a:srgbClr val="003366"/>
                </a:solidFill>
                <a:latin typeface="Calibri" panose="020F0502020204030204" pitchFamily="34" charset="0"/>
                <a:cs typeface="Calibri" panose="020F0502020204030204" pitchFamily="34" charset="0"/>
              </a:rPr>
              <a:t>Token</a:t>
            </a:r>
            <a:endParaRPr lang="en-GB" sz="1600" dirty="0">
              <a:solidFill>
                <a:srgbClr val="003366"/>
              </a:solidFill>
              <a:latin typeface="Calibri" panose="020F0502020204030204" pitchFamily="34" charset="0"/>
              <a:cs typeface="Calibri" panose="020F0502020204030204" pitchFamily="34" charset="0"/>
            </a:endParaRPr>
          </a:p>
        </p:txBody>
      </p:sp>
      <p:cxnSp>
        <p:nvCxnSpPr>
          <p:cNvPr id="262" name="Straight Arrow Connector 261">
            <a:extLst>
              <a:ext uri="{FF2B5EF4-FFF2-40B4-BE49-F238E27FC236}">
                <a16:creationId xmlns:a16="http://schemas.microsoft.com/office/drawing/2014/main" id="{3A394C9C-88D7-4BE8-26F0-9F1E6C5B7CF1}"/>
              </a:ext>
            </a:extLst>
          </p:cNvPr>
          <p:cNvCxnSpPr>
            <a:cxnSpLocks/>
          </p:cNvCxnSpPr>
          <p:nvPr/>
        </p:nvCxnSpPr>
        <p:spPr>
          <a:xfrm flipV="1">
            <a:off x="1668845" y="1690829"/>
            <a:ext cx="1225564" cy="14721"/>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TextBox 263">
            <a:extLst>
              <a:ext uri="{FF2B5EF4-FFF2-40B4-BE49-F238E27FC236}">
                <a16:creationId xmlns:a16="http://schemas.microsoft.com/office/drawing/2014/main" id="{958667BC-D40C-177F-29C0-50184EB82CAD}"/>
              </a:ext>
            </a:extLst>
          </p:cNvPr>
          <p:cNvSpPr txBox="1"/>
          <p:nvPr/>
        </p:nvSpPr>
        <p:spPr>
          <a:xfrm>
            <a:off x="1944066" y="1266070"/>
            <a:ext cx="675121" cy="369332"/>
          </a:xfrm>
          <a:prstGeom prst="rect">
            <a:avLst/>
          </a:prstGeom>
          <a:noFill/>
        </p:spPr>
        <p:txBody>
          <a:bodyPr wrap="square" rtlCol="0">
            <a:spAutoFit/>
          </a:bodyPr>
          <a:lstStyle/>
          <a:p>
            <a:r>
              <a:rPr lang="vi-VN" dirty="0">
                <a:solidFill>
                  <a:srgbClr val="003366"/>
                </a:solidFill>
                <a:latin typeface="Calibri" panose="020F0502020204030204" pitchFamily="34" charset="0"/>
                <a:cs typeface="Calibri" panose="020F0502020204030204" pitchFamily="34" charset="0"/>
              </a:rPr>
              <a:t>HTTP</a:t>
            </a:r>
            <a:endParaRPr lang="en-GB" dirty="0">
              <a:solidFill>
                <a:srgbClr val="003366"/>
              </a:solidFill>
              <a:latin typeface="Calibri" panose="020F0502020204030204" pitchFamily="34" charset="0"/>
              <a:cs typeface="Calibri" panose="020F0502020204030204" pitchFamily="34" charset="0"/>
            </a:endParaRPr>
          </a:p>
        </p:txBody>
      </p:sp>
      <p:pic>
        <p:nvPicPr>
          <p:cNvPr id="266" name="Picture 265">
            <a:extLst>
              <a:ext uri="{FF2B5EF4-FFF2-40B4-BE49-F238E27FC236}">
                <a16:creationId xmlns:a16="http://schemas.microsoft.com/office/drawing/2014/main" id="{D75CA1FC-A8B2-EA57-EF4D-0EA2EAF1B0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70656" y="4492181"/>
            <a:ext cx="826992" cy="826992"/>
          </a:xfrm>
          <a:prstGeom prst="rect">
            <a:avLst/>
          </a:prstGeom>
        </p:spPr>
      </p:pic>
      <p:pic>
        <p:nvPicPr>
          <p:cNvPr id="269" name="Picture 268" descr="A picture containing circle, screenshot, colorfulness, graphics&#10;&#10;Description automatically generated">
            <a:extLst>
              <a:ext uri="{FF2B5EF4-FFF2-40B4-BE49-F238E27FC236}">
                <a16:creationId xmlns:a16="http://schemas.microsoft.com/office/drawing/2014/main" id="{DDE140C3-1B0A-0F25-EB85-6207D6A23D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90705" y="4616167"/>
            <a:ext cx="644916" cy="644916"/>
          </a:xfrm>
          <a:prstGeom prst="rect">
            <a:avLst/>
          </a:prstGeom>
        </p:spPr>
      </p:pic>
      <p:cxnSp>
        <p:nvCxnSpPr>
          <p:cNvPr id="270" name="Straight Arrow Connector 269">
            <a:extLst>
              <a:ext uri="{FF2B5EF4-FFF2-40B4-BE49-F238E27FC236}">
                <a16:creationId xmlns:a16="http://schemas.microsoft.com/office/drawing/2014/main" id="{25461CD0-CEB5-58B7-2830-A92D5CB18E08}"/>
              </a:ext>
            </a:extLst>
          </p:cNvPr>
          <p:cNvCxnSpPr>
            <a:cxnSpLocks/>
          </p:cNvCxnSpPr>
          <p:nvPr/>
        </p:nvCxnSpPr>
        <p:spPr>
          <a:xfrm flipV="1">
            <a:off x="11284152" y="3887715"/>
            <a:ext cx="0" cy="521925"/>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48B42DB4-94E0-6A31-5AC1-EAA6831652ED}"/>
              </a:ext>
            </a:extLst>
          </p:cNvPr>
          <p:cNvSpPr txBox="1"/>
          <p:nvPr/>
        </p:nvSpPr>
        <p:spPr>
          <a:xfrm>
            <a:off x="10391524" y="3926847"/>
            <a:ext cx="858440" cy="369332"/>
          </a:xfrm>
          <a:prstGeom prst="rect">
            <a:avLst/>
          </a:prstGeom>
          <a:noFill/>
        </p:spPr>
        <p:txBody>
          <a:bodyPr wrap="none" rtlCol="0">
            <a:spAutoFit/>
          </a:bodyPr>
          <a:lstStyle/>
          <a:p>
            <a:r>
              <a:rPr lang="vi-VN" dirty="0" err="1">
                <a:solidFill>
                  <a:srgbClr val="003366"/>
                </a:solidFill>
                <a:latin typeface="Calibri" panose="020F0502020204030204" pitchFamily="34" charset="0"/>
                <a:cs typeface="Calibri" panose="020F0502020204030204" pitchFamily="34" charset="0"/>
              </a:rPr>
              <a:t>Service</a:t>
            </a:r>
            <a:endParaRPr lang="en-GB" dirty="0">
              <a:solidFill>
                <a:srgbClr val="003366"/>
              </a:solidFill>
              <a:latin typeface="Calibri" panose="020F0502020204030204" pitchFamily="34" charset="0"/>
              <a:cs typeface="Calibri" panose="020F0502020204030204" pitchFamily="34" charset="0"/>
            </a:endParaRPr>
          </a:p>
        </p:txBody>
      </p:sp>
      <p:cxnSp>
        <p:nvCxnSpPr>
          <p:cNvPr id="275" name="Straight Arrow Connector 274">
            <a:extLst>
              <a:ext uri="{FF2B5EF4-FFF2-40B4-BE49-F238E27FC236}">
                <a16:creationId xmlns:a16="http://schemas.microsoft.com/office/drawing/2014/main" id="{8E6F3055-9EDF-E8E7-B718-84A76C99FB98}"/>
              </a:ext>
            </a:extLst>
          </p:cNvPr>
          <p:cNvCxnSpPr>
            <a:cxnSpLocks/>
          </p:cNvCxnSpPr>
          <p:nvPr/>
        </p:nvCxnSpPr>
        <p:spPr>
          <a:xfrm>
            <a:off x="7818783" y="1681121"/>
            <a:ext cx="1306795" cy="0"/>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C2A0D275-B119-4400-15B7-36630FABA160}"/>
              </a:ext>
            </a:extLst>
          </p:cNvPr>
          <p:cNvCxnSpPr>
            <a:cxnSpLocks/>
          </p:cNvCxnSpPr>
          <p:nvPr/>
        </p:nvCxnSpPr>
        <p:spPr>
          <a:xfrm>
            <a:off x="7818783" y="4951811"/>
            <a:ext cx="1306795" cy="0"/>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8BB2F0F3-15A5-466D-9F4C-ACB76CBD2785}"/>
              </a:ext>
            </a:extLst>
          </p:cNvPr>
          <p:cNvCxnSpPr>
            <a:cxnSpLocks/>
          </p:cNvCxnSpPr>
          <p:nvPr/>
        </p:nvCxnSpPr>
        <p:spPr>
          <a:xfrm>
            <a:off x="10043984" y="4974861"/>
            <a:ext cx="835323" cy="0"/>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1B15DBEB-F2F2-1365-FCD4-9C7B36112103}"/>
              </a:ext>
            </a:extLst>
          </p:cNvPr>
          <p:cNvSpPr txBox="1"/>
          <p:nvPr/>
        </p:nvSpPr>
        <p:spPr>
          <a:xfrm>
            <a:off x="8160484" y="4516400"/>
            <a:ext cx="675121" cy="369332"/>
          </a:xfrm>
          <a:prstGeom prst="rect">
            <a:avLst/>
          </a:prstGeom>
          <a:noFill/>
        </p:spPr>
        <p:txBody>
          <a:bodyPr wrap="none" rtlCol="0">
            <a:spAutoFit/>
          </a:bodyPr>
          <a:lstStyle/>
          <a:p>
            <a:r>
              <a:rPr lang="vi-VN" dirty="0">
                <a:solidFill>
                  <a:srgbClr val="003366"/>
                </a:solidFill>
                <a:latin typeface="Calibri" panose="020F0502020204030204" pitchFamily="34" charset="0"/>
                <a:cs typeface="Calibri" panose="020F0502020204030204" pitchFamily="34" charset="0"/>
              </a:rPr>
              <a:t>HTTP</a:t>
            </a:r>
            <a:endParaRPr lang="en-GB" dirty="0">
              <a:solidFill>
                <a:srgbClr val="003366"/>
              </a:solidFill>
              <a:latin typeface="Calibri" panose="020F0502020204030204" pitchFamily="34" charset="0"/>
              <a:cs typeface="Calibri" panose="020F0502020204030204" pitchFamily="34" charset="0"/>
            </a:endParaRPr>
          </a:p>
        </p:txBody>
      </p:sp>
      <p:sp>
        <p:nvSpPr>
          <p:cNvPr id="281" name="TextBox 280">
            <a:extLst>
              <a:ext uri="{FF2B5EF4-FFF2-40B4-BE49-F238E27FC236}">
                <a16:creationId xmlns:a16="http://schemas.microsoft.com/office/drawing/2014/main" id="{C50FBF58-739B-9FC3-74B7-2FE6AF20859B}"/>
              </a:ext>
            </a:extLst>
          </p:cNvPr>
          <p:cNvSpPr txBox="1"/>
          <p:nvPr/>
        </p:nvSpPr>
        <p:spPr>
          <a:xfrm>
            <a:off x="11029174" y="3533494"/>
            <a:ext cx="618631" cy="369332"/>
          </a:xfrm>
          <a:prstGeom prst="rect">
            <a:avLst/>
          </a:prstGeom>
          <a:noFill/>
        </p:spPr>
        <p:txBody>
          <a:bodyPr wrap="square">
            <a:spAutoFit/>
          </a:bodyPr>
          <a:lstStyle/>
          <a:p>
            <a:r>
              <a:rPr lang="vi-VN" dirty="0">
                <a:solidFill>
                  <a:srgbClr val="003366"/>
                </a:solidFill>
                <a:latin typeface="Calibri" panose="020F0502020204030204" pitchFamily="34" charset="0"/>
                <a:cs typeface="Calibri" panose="020F0502020204030204" pitchFamily="34" charset="0"/>
              </a:rPr>
              <a:t>SMB</a:t>
            </a:r>
            <a:endParaRPr lang="en-GB" dirty="0">
              <a:solidFill>
                <a:srgbClr val="003366"/>
              </a:solidFill>
              <a:latin typeface="Calibri" panose="020F0502020204030204" pitchFamily="34" charset="0"/>
              <a:cs typeface="Calibri" panose="020F0502020204030204" pitchFamily="34" charset="0"/>
            </a:endParaRPr>
          </a:p>
        </p:txBody>
      </p:sp>
      <p:sp>
        <p:nvSpPr>
          <p:cNvPr id="283" name="TextBox 282">
            <a:extLst>
              <a:ext uri="{FF2B5EF4-FFF2-40B4-BE49-F238E27FC236}">
                <a16:creationId xmlns:a16="http://schemas.microsoft.com/office/drawing/2014/main" id="{F1731DA6-8F16-C6C1-C0FB-A963065DED4A}"/>
              </a:ext>
            </a:extLst>
          </p:cNvPr>
          <p:cNvSpPr txBox="1"/>
          <p:nvPr/>
        </p:nvSpPr>
        <p:spPr>
          <a:xfrm>
            <a:off x="10677347" y="5257547"/>
            <a:ext cx="1395977" cy="369332"/>
          </a:xfrm>
          <a:prstGeom prst="rect">
            <a:avLst/>
          </a:prstGeom>
          <a:noFill/>
        </p:spPr>
        <p:txBody>
          <a:bodyPr wrap="square">
            <a:spAutoFit/>
          </a:bodyPr>
          <a:lstStyle/>
          <a:p>
            <a:r>
              <a:rPr lang="vi-VN" dirty="0" err="1">
                <a:solidFill>
                  <a:srgbClr val="003366"/>
                </a:solidFill>
                <a:latin typeface="Calibri" panose="020F0502020204030204" pitchFamily="34" charset="0"/>
                <a:cs typeface="Calibri" panose="020F0502020204030204" pitchFamily="34" charset="0"/>
              </a:rPr>
              <a:t>Application</a:t>
            </a:r>
            <a:endParaRPr lang="en-GB" dirty="0">
              <a:solidFill>
                <a:srgbClr val="003366"/>
              </a:solidFill>
              <a:latin typeface="Calibri" panose="020F0502020204030204" pitchFamily="34" charset="0"/>
              <a:cs typeface="Calibri" panose="020F0502020204030204" pitchFamily="34" charset="0"/>
            </a:endParaRPr>
          </a:p>
        </p:txBody>
      </p:sp>
      <p:sp>
        <p:nvSpPr>
          <p:cNvPr id="284" name="TextBox 283">
            <a:extLst>
              <a:ext uri="{FF2B5EF4-FFF2-40B4-BE49-F238E27FC236}">
                <a16:creationId xmlns:a16="http://schemas.microsoft.com/office/drawing/2014/main" id="{DA819526-D487-F4E0-6E39-1D75E50F3048}"/>
              </a:ext>
            </a:extLst>
          </p:cNvPr>
          <p:cNvSpPr txBox="1"/>
          <p:nvPr/>
        </p:nvSpPr>
        <p:spPr>
          <a:xfrm>
            <a:off x="9158952" y="5335178"/>
            <a:ext cx="966931" cy="369332"/>
          </a:xfrm>
          <a:prstGeom prst="rect">
            <a:avLst/>
          </a:prstGeom>
          <a:noFill/>
        </p:spPr>
        <p:txBody>
          <a:bodyPr wrap="none" rtlCol="0">
            <a:spAutoFit/>
          </a:bodyPr>
          <a:lstStyle/>
          <a:p>
            <a:r>
              <a:rPr lang="vi-VN" dirty="0" err="1">
                <a:solidFill>
                  <a:srgbClr val="003366"/>
                </a:solidFill>
                <a:latin typeface="Calibri" panose="020F0502020204030204" pitchFamily="34" charset="0"/>
                <a:cs typeface="Calibri" panose="020F0502020204030204" pitchFamily="34" charset="0"/>
              </a:rPr>
              <a:t>Internet</a:t>
            </a:r>
            <a:endParaRPr lang="en-GB" dirty="0">
              <a:solidFill>
                <a:srgbClr val="003366"/>
              </a:solidFill>
              <a:latin typeface="Calibri" panose="020F0502020204030204" pitchFamily="34" charset="0"/>
              <a:cs typeface="Calibri" panose="020F0502020204030204" pitchFamily="34" charset="0"/>
            </a:endParaRPr>
          </a:p>
        </p:txBody>
      </p:sp>
      <p:pic>
        <p:nvPicPr>
          <p:cNvPr id="9" name="Picture 8" descr="A picture containing circle, screenshot, colorfulness, graphics&#10;&#10;Description automatically generated">
            <a:extLst>
              <a:ext uri="{FF2B5EF4-FFF2-40B4-BE49-F238E27FC236}">
                <a16:creationId xmlns:a16="http://schemas.microsoft.com/office/drawing/2014/main" id="{A75C6876-84B2-B41D-2F78-0123730245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25621" y="1358663"/>
            <a:ext cx="644916" cy="644916"/>
          </a:xfrm>
          <a:prstGeom prst="rect">
            <a:avLst/>
          </a:prstGeom>
        </p:spPr>
      </p:pic>
      <p:sp>
        <p:nvSpPr>
          <p:cNvPr id="11" name="TextBox 10">
            <a:extLst>
              <a:ext uri="{FF2B5EF4-FFF2-40B4-BE49-F238E27FC236}">
                <a16:creationId xmlns:a16="http://schemas.microsoft.com/office/drawing/2014/main" id="{6A666661-32AE-8E01-A887-67FFC038EB01}"/>
              </a:ext>
            </a:extLst>
          </p:cNvPr>
          <p:cNvSpPr txBox="1"/>
          <p:nvPr/>
        </p:nvSpPr>
        <p:spPr>
          <a:xfrm>
            <a:off x="9164716" y="2069658"/>
            <a:ext cx="966931" cy="369332"/>
          </a:xfrm>
          <a:prstGeom prst="rect">
            <a:avLst/>
          </a:prstGeom>
          <a:noFill/>
        </p:spPr>
        <p:txBody>
          <a:bodyPr wrap="none" rtlCol="0">
            <a:spAutoFit/>
          </a:bodyPr>
          <a:lstStyle/>
          <a:p>
            <a:r>
              <a:rPr lang="vi-VN" dirty="0" err="1">
                <a:solidFill>
                  <a:srgbClr val="003366"/>
                </a:solidFill>
                <a:latin typeface="Calibri" panose="020F0502020204030204" pitchFamily="34" charset="0"/>
                <a:cs typeface="Calibri" panose="020F0502020204030204" pitchFamily="34" charset="0"/>
              </a:rPr>
              <a:t>Internet</a:t>
            </a:r>
            <a:endParaRPr lang="en-GB" dirty="0">
              <a:solidFill>
                <a:srgbClr val="003366"/>
              </a:solidFill>
              <a:latin typeface="Calibri" panose="020F0502020204030204" pitchFamily="34" charset="0"/>
              <a:cs typeface="Calibri" panose="020F0502020204030204" pitchFamily="34" charset="0"/>
            </a:endParaRPr>
          </a:p>
        </p:txBody>
      </p:sp>
      <p:cxnSp>
        <p:nvCxnSpPr>
          <p:cNvPr id="30" name="Connector: Elbow 29">
            <a:extLst>
              <a:ext uri="{FF2B5EF4-FFF2-40B4-BE49-F238E27FC236}">
                <a16:creationId xmlns:a16="http://schemas.microsoft.com/office/drawing/2014/main" id="{FCBD015C-90F2-E054-1EA5-5CA0710E31C5}"/>
              </a:ext>
            </a:extLst>
          </p:cNvPr>
          <p:cNvCxnSpPr>
            <a:cxnSpLocks/>
          </p:cNvCxnSpPr>
          <p:nvPr/>
        </p:nvCxnSpPr>
        <p:spPr>
          <a:xfrm rot="10800000" flipV="1">
            <a:off x="7818784" y="2552949"/>
            <a:ext cx="1802297" cy="1141299"/>
          </a:xfrm>
          <a:prstGeom prst="bentConnector3">
            <a:avLst>
              <a:gd name="adj1" fmla="val 0"/>
            </a:avLst>
          </a:prstGeom>
          <a:ln w="28575">
            <a:solidFill>
              <a:schemeClr val="accent1">
                <a:shade val="95000"/>
                <a:satMod val="10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6423D5F-ADBF-D9AB-E3CF-2DEEE1D6D3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05952" y="2799735"/>
            <a:ext cx="1662197" cy="540469"/>
          </a:xfrm>
          <a:prstGeom prst="rect">
            <a:avLst/>
          </a:prstGeom>
        </p:spPr>
      </p:pic>
      <p:sp>
        <p:nvSpPr>
          <p:cNvPr id="39" name="TextBox 38">
            <a:extLst>
              <a:ext uri="{FF2B5EF4-FFF2-40B4-BE49-F238E27FC236}">
                <a16:creationId xmlns:a16="http://schemas.microsoft.com/office/drawing/2014/main" id="{B5114A94-10C3-83D2-528C-83250A74CDBA}"/>
              </a:ext>
            </a:extLst>
          </p:cNvPr>
          <p:cNvSpPr txBox="1"/>
          <p:nvPr/>
        </p:nvSpPr>
        <p:spPr>
          <a:xfrm>
            <a:off x="8101228" y="3266933"/>
            <a:ext cx="1065548" cy="338554"/>
          </a:xfrm>
          <a:prstGeom prst="rect">
            <a:avLst/>
          </a:prstGeom>
          <a:noFill/>
        </p:spPr>
        <p:txBody>
          <a:bodyPr wrap="none" rtlCol="0">
            <a:spAutoFit/>
          </a:bodyPr>
          <a:lstStyle/>
          <a:p>
            <a:r>
              <a:rPr lang="vi-VN" sz="1600" dirty="0">
                <a:solidFill>
                  <a:srgbClr val="003366"/>
                </a:solidFill>
                <a:latin typeface="Calibri" panose="020F0502020204030204" pitchFamily="34" charset="0"/>
                <a:cs typeface="Calibri" panose="020F0502020204030204" pitchFamily="34" charset="0"/>
              </a:rPr>
              <a:t>JWT </a:t>
            </a:r>
            <a:r>
              <a:rPr lang="vi-VN" sz="1600" dirty="0" err="1">
                <a:solidFill>
                  <a:srgbClr val="003366"/>
                </a:solidFill>
                <a:latin typeface="Calibri" panose="020F0502020204030204" pitchFamily="34" charset="0"/>
                <a:cs typeface="Calibri" panose="020F0502020204030204" pitchFamily="34" charset="0"/>
              </a:rPr>
              <a:t>Token</a:t>
            </a:r>
            <a:endParaRPr lang="en-GB" sz="1600" dirty="0">
              <a:solidFill>
                <a:srgbClr val="003366"/>
              </a:solidFill>
              <a:latin typeface="Calibri" panose="020F0502020204030204" pitchFamily="34" charset="0"/>
              <a:cs typeface="Calibri" panose="020F0502020204030204" pitchFamily="34" charset="0"/>
            </a:endParaRPr>
          </a:p>
        </p:txBody>
      </p:sp>
      <p:sp>
        <p:nvSpPr>
          <p:cNvPr id="282" name="TextBox 281">
            <a:extLst>
              <a:ext uri="{FF2B5EF4-FFF2-40B4-BE49-F238E27FC236}">
                <a16:creationId xmlns:a16="http://schemas.microsoft.com/office/drawing/2014/main" id="{DF7404A0-1A86-13D7-2784-626EAE750D2E}"/>
              </a:ext>
            </a:extLst>
          </p:cNvPr>
          <p:cNvSpPr txBox="1"/>
          <p:nvPr/>
        </p:nvSpPr>
        <p:spPr>
          <a:xfrm>
            <a:off x="8129760" y="1254810"/>
            <a:ext cx="675121" cy="369332"/>
          </a:xfrm>
          <a:prstGeom prst="rect">
            <a:avLst/>
          </a:prstGeom>
          <a:noFill/>
        </p:spPr>
        <p:txBody>
          <a:bodyPr wrap="square" rtlCol="0">
            <a:spAutoFit/>
          </a:bodyPr>
          <a:lstStyle/>
          <a:p>
            <a:r>
              <a:rPr lang="vi-VN" dirty="0">
                <a:solidFill>
                  <a:srgbClr val="003366"/>
                </a:solidFill>
                <a:latin typeface="Calibri" panose="020F0502020204030204" pitchFamily="34" charset="0"/>
                <a:cs typeface="Calibri" panose="020F0502020204030204" pitchFamily="34" charset="0"/>
              </a:rPr>
              <a:t>HTTP</a:t>
            </a:r>
            <a:endParaRPr lang="en-GB" dirty="0">
              <a:solidFill>
                <a:srgbClr val="003366"/>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4AD3733-5640-289F-5102-0CCDC394A6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23991" y="974123"/>
            <a:ext cx="406493" cy="406493"/>
          </a:xfrm>
          <a:prstGeom prst="rect">
            <a:avLst/>
          </a:prstGeom>
        </p:spPr>
      </p:pic>
    </p:spTree>
    <p:extLst>
      <p:ext uri="{BB962C8B-B14F-4D97-AF65-F5344CB8AC3E}">
        <p14:creationId xmlns:p14="http://schemas.microsoft.com/office/powerpoint/2010/main" val="2108931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3" descr="Text&#10;&#10;Description automatically generated"/>
          <p:cNvPicPr/>
          <p:nvPr/>
        </p:nvPicPr>
        <p:blipFill>
          <a:blip r:embed="rId3"/>
          <a:stretch/>
        </p:blipFill>
        <p:spPr>
          <a:xfrm>
            <a:off x="392040" y="271440"/>
            <a:ext cx="3174120" cy="1153080"/>
          </a:xfrm>
          <a:prstGeom prst="rect">
            <a:avLst/>
          </a:prstGeom>
          <a:ln>
            <a:noFill/>
          </a:ln>
        </p:spPr>
      </p:pic>
      <p:sp>
        <p:nvSpPr>
          <p:cNvPr id="15" name="Flowchart: Connector 14">
            <a:extLst>
              <a:ext uri="{FF2B5EF4-FFF2-40B4-BE49-F238E27FC236}">
                <a16:creationId xmlns:a16="http://schemas.microsoft.com/office/drawing/2014/main" id="{22096A06-CE6A-EE20-5F7F-DF99C0824B5F}"/>
              </a:ext>
            </a:extLst>
          </p:cNvPr>
          <p:cNvSpPr/>
          <p:nvPr/>
        </p:nvSpPr>
        <p:spPr>
          <a:xfrm>
            <a:off x="6768729" y="1798588"/>
            <a:ext cx="2813538" cy="2672861"/>
          </a:xfrm>
          <a:prstGeom prst="flowChartConnector">
            <a:avLst/>
          </a:prstGeom>
          <a:solidFill>
            <a:srgbClr val="003366"/>
          </a:solidFill>
          <a:ln>
            <a:noFill/>
          </a:ln>
          <a:effectLst>
            <a:outerShdw blurRad="76200" dir="18900000" sy="23000" kx="-1200000" algn="bl" rotWithShape="0">
              <a:prstClr val="black">
                <a:alpha val="2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500" b="1" i="1" dirty="0">
                <a:solidFill>
                  <a:schemeClr val="bg1"/>
                </a:solidFill>
                <a:latin typeface="+mj-lt"/>
              </a:rPr>
              <a:t>02</a:t>
            </a:r>
            <a:endParaRPr lang="ru-RU" sz="11500" b="1" i="1" dirty="0">
              <a:solidFill>
                <a:schemeClr val="bg1"/>
              </a:solidFill>
              <a:latin typeface="+mj-lt"/>
            </a:endParaRPr>
          </a:p>
        </p:txBody>
      </p:sp>
      <p:sp>
        <p:nvSpPr>
          <p:cNvPr id="23" name="TextBox 22">
            <a:extLst>
              <a:ext uri="{FF2B5EF4-FFF2-40B4-BE49-F238E27FC236}">
                <a16:creationId xmlns:a16="http://schemas.microsoft.com/office/drawing/2014/main" id="{E82E3EF3-757A-0266-AA95-08AA8971BDB5}"/>
              </a:ext>
            </a:extLst>
          </p:cNvPr>
          <p:cNvSpPr txBox="1"/>
          <p:nvPr/>
        </p:nvSpPr>
        <p:spPr>
          <a:xfrm>
            <a:off x="340341" y="1967061"/>
            <a:ext cx="5755659" cy="4154984"/>
          </a:xfrm>
          <a:prstGeom prst="rect">
            <a:avLst/>
          </a:prstGeom>
          <a:noFill/>
        </p:spPr>
        <p:txBody>
          <a:bodyPr wrap="square" rtlCol="0">
            <a:spAutoFit/>
          </a:bodyPr>
          <a:lstStyle/>
          <a:p>
            <a:pPr algn="ctr"/>
            <a:r>
              <a:rPr lang="vi-VN" sz="4400" b="1" dirty="0">
                <a:solidFill>
                  <a:srgbClr val="002060"/>
                </a:solidFill>
              </a:rPr>
              <a:t>Phân tích và thiết kế </a:t>
            </a:r>
          </a:p>
          <a:p>
            <a:pPr algn="ctr"/>
            <a:r>
              <a:rPr lang="vi-VN" sz="4400" b="1" dirty="0">
                <a:solidFill>
                  <a:srgbClr val="002060"/>
                </a:solidFill>
              </a:rPr>
              <a:t>hệ thống</a:t>
            </a:r>
          </a:p>
          <a:p>
            <a:pPr algn="ctr"/>
            <a:endParaRPr lang="en-GB" sz="3600" b="1" dirty="0">
              <a:solidFill>
                <a:srgbClr val="002060"/>
              </a:solidFill>
            </a:endParaRPr>
          </a:p>
          <a:p>
            <a:pPr marL="0" indent="0" algn="ctr">
              <a:buNone/>
            </a:pPr>
            <a:r>
              <a:rPr lang="vi-VN" sz="2800" dirty="0">
                <a:solidFill>
                  <a:srgbClr val="002060"/>
                </a:solidFill>
              </a:rPr>
              <a:t>Phân tích các yêu cầu chức năng của hệ thống </a:t>
            </a:r>
            <a:r>
              <a:rPr lang="vi-VN" sz="2800" dirty="0">
                <a:solidFill>
                  <a:srgbClr val="002060"/>
                </a:solidFill>
                <a:latin typeface="Calibri" panose="020F0502020204030204" pitchFamily="34" charset="0"/>
                <a:cs typeface="Calibri" panose="020F0502020204030204" pitchFamily="34" charset="0"/>
              </a:rPr>
              <a:t>quản lý thiết bị đầu cuối </a:t>
            </a:r>
          </a:p>
          <a:p>
            <a:pPr marL="0" indent="0" algn="ctr">
              <a:buNone/>
            </a:pPr>
            <a:r>
              <a:rPr lang="vi-VN" sz="2800" dirty="0" err="1">
                <a:solidFill>
                  <a:srgbClr val="002060"/>
                </a:solidFill>
                <a:latin typeface="Calibri" panose="020F0502020204030204" pitchFamily="34" charset="0"/>
                <a:cs typeface="Calibri" panose="020F0502020204030204" pitchFamily="34" charset="0"/>
              </a:rPr>
              <a:t>Smart</a:t>
            </a:r>
            <a:r>
              <a:rPr lang="vi-VN" sz="2800" dirty="0">
                <a:solidFill>
                  <a:srgbClr val="002060"/>
                </a:solidFill>
                <a:latin typeface="Calibri" panose="020F0502020204030204" pitchFamily="34" charset="0"/>
                <a:cs typeface="Calibri" panose="020F0502020204030204" pitchFamily="34" charset="0"/>
              </a:rPr>
              <a:t> </a:t>
            </a:r>
            <a:r>
              <a:rPr lang="vi-VN" sz="2800" dirty="0" err="1">
                <a:solidFill>
                  <a:srgbClr val="002060"/>
                </a:solidFill>
                <a:latin typeface="Calibri" panose="020F0502020204030204" pitchFamily="34" charset="0"/>
                <a:cs typeface="Calibri" panose="020F0502020204030204" pitchFamily="34" charset="0"/>
              </a:rPr>
              <a:t>Box</a:t>
            </a:r>
            <a:r>
              <a:rPr lang="vi-VN" sz="2800" dirty="0">
                <a:solidFill>
                  <a:srgbClr val="002060"/>
                </a:solidFill>
                <a:latin typeface="Calibri" panose="020F0502020204030204" pitchFamily="34" charset="0"/>
                <a:cs typeface="Calibri" panose="020F0502020204030204" pitchFamily="34" charset="0"/>
              </a:rPr>
              <a:t> </a:t>
            </a:r>
          </a:p>
          <a:p>
            <a:pPr marL="0" indent="0" algn="ctr">
              <a:buNone/>
            </a:pPr>
            <a:r>
              <a:rPr lang="vi-VN" sz="2800" dirty="0">
                <a:solidFill>
                  <a:srgbClr val="002060"/>
                </a:solidFill>
                <a:latin typeface="Calibri" panose="020F0502020204030204" pitchFamily="34" charset="0"/>
                <a:cs typeface="Calibri" panose="020F0502020204030204" pitchFamily="34" charset="0"/>
              </a:rPr>
              <a:t>(Terminal </a:t>
            </a:r>
            <a:r>
              <a:rPr lang="vi-VN" sz="2800" dirty="0" err="1">
                <a:solidFill>
                  <a:srgbClr val="002060"/>
                </a:solidFill>
                <a:latin typeface="Calibri" panose="020F0502020204030204" pitchFamily="34" charset="0"/>
                <a:cs typeface="Calibri" panose="020F0502020204030204" pitchFamily="34" charset="0"/>
              </a:rPr>
              <a:t>Management</a:t>
            </a:r>
            <a:r>
              <a:rPr lang="vi-VN" sz="2800" dirty="0">
                <a:solidFill>
                  <a:srgbClr val="002060"/>
                </a:solidFill>
                <a:latin typeface="Calibri" panose="020F0502020204030204" pitchFamily="34" charset="0"/>
                <a:cs typeface="Calibri" panose="020F0502020204030204" pitchFamily="34" charset="0"/>
              </a:rPr>
              <a:t> </a:t>
            </a:r>
            <a:r>
              <a:rPr lang="vi-VN" sz="2800" dirty="0" err="1">
                <a:solidFill>
                  <a:srgbClr val="002060"/>
                </a:solidFill>
                <a:latin typeface="Calibri" panose="020F0502020204030204" pitchFamily="34" charset="0"/>
                <a:cs typeface="Calibri" panose="020F0502020204030204" pitchFamily="34" charset="0"/>
              </a:rPr>
              <a:t>System</a:t>
            </a:r>
            <a:r>
              <a:rPr lang="vi-VN" sz="2800" dirty="0">
                <a:solidFill>
                  <a:srgbClr val="002060"/>
                </a:solidFill>
                <a:latin typeface="Calibri" panose="020F0502020204030204" pitchFamily="34" charset="0"/>
                <a:cs typeface="Calibri" panose="020F0502020204030204" pitchFamily="34" charset="0"/>
              </a:rPr>
              <a:t>)</a:t>
            </a:r>
          </a:p>
          <a:p>
            <a:endParaRPr lang="en-GB" sz="2800" dirty="0">
              <a:solidFill>
                <a:srgbClr val="002060"/>
              </a:solidFill>
            </a:endParaRPr>
          </a:p>
        </p:txBody>
      </p:sp>
      <p:grpSp>
        <p:nvGrpSpPr>
          <p:cNvPr id="25" name="Google Shape;356;p39">
            <a:extLst>
              <a:ext uri="{FF2B5EF4-FFF2-40B4-BE49-F238E27FC236}">
                <a16:creationId xmlns:a16="http://schemas.microsoft.com/office/drawing/2014/main" id="{C8BC6EAE-D1EC-8324-D2C6-46BA20BA55D8}"/>
              </a:ext>
            </a:extLst>
          </p:cNvPr>
          <p:cNvGrpSpPr/>
          <p:nvPr/>
        </p:nvGrpSpPr>
        <p:grpSpPr>
          <a:xfrm>
            <a:off x="408744" y="2158243"/>
            <a:ext cx="347107" cy="438984"/>
            <a:chOff x="584925" y="238125"/>
            <a:chExt cx="415200" cy="525100"/>
          </a:xfrm>
          <a:solidFill>
            <a:srgbClr val="002060"/>
          </a:solidFill>
        </p:grpSpPr>
        <p:sp>
          <p:nvSpPr>
            <p:cNvPr id="26" name="Google Shape;357;p39">
              <a:extLst>
                <a:ext uri="{FF2B5EF4-FFF2-40B4-BE49-F238E27FC236}">
                  <a16:creationId xmlns:a16="http://schemas.microsoft.com/office/drawing/2014/main" id="{5DCC4377-40A3-3D27-CE9A-513E59CF1075}"/>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7" name="Google Shape;358;p39">
              <a:extLst>
                <a:ext uri="{FF2B5EF4-FFF2-40B4-BE49-F238E27FC236}">
                  <a16:creationId xmlns:a16="http://schemas.microsoft.com/office/drawing/2014/main" id="{E6077516-B400-A17C-24D6-93BBB39CD30D}"/>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8" name="Google Shape;359;p39">
              <a:extLst>
                <a:ext uri="{FF2B5EF4-FFF2-40B4-BE49-F238E27FC236}">
                  <a16:creationId xmlns:a16="http://schemas.microsoft.com/office/drawing/2014/main" id="{3150D7D2-E224-52ED-84EF-5DA8D1CA87C9}"/>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9" name="Google Shape;360;p39">
              <a:extLst>
                <a:ext uri="{FF2B5EF4-FFF2-40B4-BE49-F238E27FC236}">
                  <a16:creationId xmlns:a16="http://schemas.microsoft.com/office/drawing/2014/main" id="{FD71E87C-EA67-9B05-79B2-15822CC39749}"/>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0" name="Google Shape;361;p39">
              <a:extLst>
                <a:ext uri="{FF2B5EF4-FFF2-40B4-BE49-F238E27FC236}">
                  <a16:creationId xmlns:a16="http://schemas.microsoft.com/office/drawing/2014/main" id="{EEFA7273-61DB-15F5-B0BD-D25BD464FCB7}"/>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 name="Google Shape;362;p39">
              <a:extLst>
                <a:ext uri="{FF2B5EF4-FFF2-40B4-BE49-F238E27FC236}">
                  <a16:creationId xmlns:a16="http://schemas.microsoft.com/office/drawing/2014/main" id="{EDD5587C-6648-30A4-6ED1-953DD77A7C07}"/>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Tree>
    <p:extLst>
      <p:ext uri="{BB962C8B-B14F-4D97-AF65-F5344CB8AC3E}">
        <p14:creationId xmlns:p14="http://schemas.microsoft.com/office/powerpoint/2010/main" val="15882491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DC6D48B-2CB3-CED4-D4CB-43D391541777}"/>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B86EE4C3-7DE1-3026-4F95-3DC9FB9710A4}"/>
              </a:ext>
            </a:extLst>
          </p:cNvPr>
          <p:cNvSpPr/>
          <p:nvPr/>
        </p:nvSpPr>
        <p:spPr>
          <a:xfrm>
            <a:off x="0" y="6101537"/>
            <a:ext cx="12192000" cy="6436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diagram of a company&#10;&#10;Description automatically generated">
            <a:extLst>
              <a:ext uri="{FF2B5EF4-FFF2-40B4-BE49-F238E27FC236}">
                <a16:creationId xmlns:a16="http://schemas.microsoft.com/office/drawing/2014/main" id="{39B99357-5CF6-1044-3421-4EFB9E00A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8" y="1111967"/>
            <a:ext cx="10782302" cy="5414408"/>
          </a:xfrm>
          <a:prstGeom prst="rect">
            <a:avLst/>
          </a:prstGeom>
        </p:spPr>
      </p:pic>
      <p:sp>
        <p:nvSpPr>
          <p:cNvPr id="8" name="TextBox 7">
            <a:extLst>
              <a:ext uri="{FF2B5EF4-FFF2-40B4-BE49-F238E27FC236}">
                <a16:creationId xmlns:a16="http://schemas.microsoft.com/office/drawing/2014/main" id="{51F1FC50-255F-B90D-09A9-2A0EE5EBC166}"/>
              </a:ext>
            </a:extLst>
          </p:cNvPr>
          <p:cNvSpPr txBox="1"/>
          <p:nvPr/>
        </p:nvSpPr>
        <p:spPr>
          <a:xfrm>
            <a:off x="86829" y="840223"/>
            <a:ext cx="7313879" cy="584775"/>
          </a:xfrm>
          <a:prstGeom prst="rect">
            <a:avLst/>
          </a:prstGeom>
          <a:noFill/>
        </p:spPr>
        <p:txBody>
          <a:bodyPr wrap="square">
            <a:spAutoFit/>
          </a:bodyPr>
          <a:lstStyle/>
          <a:p>
            <a:r>
              <a:rPr lang="vi-VN" sz="3200" b="1" dirty="0">
                <a:solidFill>
                  <a:srgbClr val="002060"/>
                </a:solidFill>
                <a:latin typeface="Calibri" panose="020F0502020204030204" pitchFamily="34" charset="0"/>
                <a:cs typeface="Calibri" panose="020F0502020204030204" pitchFamily="34" charset="0"/>
              </a:rPr>
              <a:t>2.1 Sơ đồ chức năng:</a:t>
            </a:r>
          </a:p>
        </p:txBody>
      </p:sp>
    </p:spTree>
    <p:extLst>
      <p:ext uri="{BB962C8B-B14F-4D97-AF65-F5344CB8AC3E}">
        <p14:creationId xmlns:p14="http://schemas.microsoft.com/office/powerpoint/2010/main" val="30706544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DC6D48B-2CB3-CED4-D4CB-43D391541777}"/>
              </a:ext>
            </a:extLst>
          </p:cNvPr>
          <p:cNvSpPr txBox="1"/>
          <p:nvPr/>
        </p:nvSpPr>
        <p:spPr>
          <a:xfrm>
            <a:off x="256464" y="1696915"/>
            <a:ext cx="1684264" cy="3464169"/>
          </a:xfrm>
          <a:prstGeom prst="rect">
            <a:avLst/>
          </a:prstGeom>
        </p:spPr>
        <p:txBody>
          <a:bodyPr vert="horz" lIns="91440" tIns="45720" rIns="91440" bIns="45720" rtlCol="0" anchor="ctr">
            <a:normAutofit/>
          </a:bodyPr>
          <a:lstStyle/>
          <a:p>
            <a:pPr marL="285750" indent="-285750" algn="just">
              <a:lnSpc>
                <a:spcPct val="90000"/>
              </a:lnSpc>
              <a:spcBef>
                <a:spcPct val="0"/>
              </a:spcBef>
              <a:spcAft>
                <a:spcPts val="600"/>
              </a:spcAft>
            </a:pPr>
            <a:r>
              <a:rPr lang="vi-VN" sz="3200" b="1" kern="1200" dirty="0">
                <a:solidFill>
                  <a:srgbClr val="002060"/>
                </a:solidFill>
                <a:latin typeface="Calibri" panose="020F0502020204030204" pitchFamily="34" charset="0"/>
                <a:ea typeface="+mn-ea"/>
                <a:cs typeface="Calibri" panose="020F0502020204030204" pitchFamily="34" charset="0"/>
              </a:rPr>
              <a:t>Sơ đồ</a:t>
            </a:r>
          </a:p>
          <a:p>
            <a:pPr marL="285750" indent="-285750" algn="just">
              <a:lnSpc>
                <a:spcPct val="90000"/>
              </a:lnSpc>
              <a:spcBef>
                <a:spcPct val="0"/>
              </a:spcBef>
              <a:spcAft>
                <a:spcPts val="600"/>
              </a:spcAft>
            </a:pPr>
            <a:r>
              <a:rPr lang="vi-VN" sz="3200" b="1" kern="1200" dirty="0">
                <a:solidFill>
                  <a:srgbClr val="002060"/>
                </a:solidFill>
                <a:latin typeface="Calibri" panose="020F0502020204030204" pitchFamily="34" charset="0"/>
                <a:ea typeface="+mn-ea"/>
                <a:cs typeface="Calibri" panose="020F0502020204030204" pitchFamily="34" charset="0"/>
              </a:rPr>
              <a:t>Liên kết </a:t>
            </a:r>
          </a:p>
          <a:p>
            <a:pPr marL="285750" indent="-285750" algn="just">
              <a:lnSpc>
                <a:spcPct val="90000"/>
              </a:lnSpc>
              <a:spcBef>
                <a:spcPct val="0"/>
              </a:spcBef>
              <a:spcAft>
                <a:spcPts val="600"/>
              </a:spcAft>
            </a:pPr>
            <a:r>
              <a:rPr lang="vi-VN" sz="3200" b="1" kern="1200" dirty="0">
                <a:solidFill>
                  <a:srgbClr val="002060"/>
                </a:solidFill>
                <a:latin typeface="Calibri" panose="020F0502020204030204" pitchFamily="34" charset="0"/>
                <a:ea typeface="+mn-ea"/>
                <a:cs typeface="Calibri" panose="020F0502020204030204" pitchFamily="34" charset="0"/>
              </a:rPr>
              <a:t>cơ sở </a:t>
            </a:r>
          </a:p>
          <a:p>
            <a:pPr marL="285750" indent="-285750" algn="just">
              <a:lnSpc>
                <a:spcPct val="90000"/>
              </a:lnSpc>
              <a:spcBef>
                <a:spcPct val="0"/>
              </a:spcBef>
              <a:spcAft>
                <a:spcPts val="600"/>
              </a:spcAft>
            </a:pPr>
            <a:r>
              <a:rPr lang="vi-VN" sz="3200" b="1" kern="1200" dirty="0">
                <a:solidFill>
                  <a:srgbClr val="002060"/>
                </a:solidFill>
                <a:latin typeface="Calibri" panose="020F0502020204030204" pitchFamily="34" charset="0"/>
                <a:ea typeface="+mn-ea"/>
                <a:cs typeface="Calibri" panose="020F0502020204030204" pitchFamily="34" charset="0"/>
              </a:rPr>
              <a:t>dữ liệu </a:t>
            </a:r>
            <a:endParaRPr lang="en-US" sz="3200" b="1" kern="1200" dirty="0">
              <a:solidFill>
                <a:schemeClr val="tx1"/>
              </a:solidFill>
              <a:latin typeface="+mj-lt"/>
              <a:ea typeface="+mj-ea"/>
              <a:cs typeface="+mj-cs"/>
            </a:endParaRPr>
          </a:p>
        </p:txBody>
      </p:sp>
      <p:sp>
        <p:nvSpPr>
          <p:cNvPr id="27" name="Rectangle 2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7D4B59C3-2048-BFCC-E123-B4516DE2C7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6635" y="200299"/>
            <a:ext cx="10208454" cy="6457402"/>
          </a:xfrm>
          <a:prstGeom prst="rect">
            <a:avLst/>
          </a:prstGeom>
        </p:spPr>
      </p:pic>
      <p:sp>
        <p:nvSpPr>
          <p:cNvPr id="2" name="Rectangle 1">
            <a:extLst>
              <a:ext uri="{FF2B5EF4-FFF2-40B4-BE49-F238E27FC236}">
                <a16:creationId xmlns:a16="http://schemas.microsoft.com/office/drawing/2014/main" id="{82E9BBC1-EAC9-2507-2FBF-AA7E4220C346}"/>
              </a:ext>
            </a:extLst>
          </p:cNvPr>
          <p:cNvSpPr/>
          <p:nvPr/>
        </p:nvSpPr>
        <p:spPr>
          <a:xfrm>
            <a:off x="-1" y="3081528"/>
            <a:ext cx="128016" cy="704088"/>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989621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B29356-0730-6F5D-3646-05D4A25007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5030" y="1065276"/>
            <a:ext cx="4727448" cy="4727448"/>
          </a:xfrm>
          <a:prstGeom prst="rect">
            <a:avLst/>
          </a:prstGeom>
        </p:spPr>
      </p:pic>
      <p:sp>
        <p:nvSpPr>
          <p:cNvPr id="6" name="TextBox 5">
            <a:extLst>
              <a:ext uri="{FF2B5EF4-FFF2-40B4-BE49-F238E27FC236}">
                <a16:creationId xmlns:a16="http://schemas.microsoft.com/office/drawing/2014/main" id="{9CC07C3E-FACE-D2C3-D4EE-866D2A153A88}"/>
              </a:ext>
            </a:extLst>
          </p:cNvPr>
          <p:cNvSpPr txBox="1"/>
          <p:nvPr/>
        </p:nvSpPr>
        <p:spPr>
          <a:xfrm>
            <a:off x="631769" y="2881306"/>
            <a:ext cx="5692953" cy="2194989"/>
          </a:xfrm>
          <a:prstGeom prst="rect">
            <a:avLst/>
          </a:prstGeom>
        </p:spPr>
        <p:txBody>
          <a:bodyPr vert="horz" lIns="91440" tIns="45720" rIns="91440" bIns="45720" rtlCol="0" anchor="ctr">
            <a:normAutofit/>
          </a:bodyPr>
          <a:lstStyle/>
          <a:p>
            <a:pPr algn="ctr">
              <a:lnSpc>
                <a:spcPct val="90000"/>
              </a:lnSpc>
              <a:spcAft>
                <a:spcPts val="600"/>
              </a:spcAft>
            </a:pPr>
            <a:r>
              <a:rPr lang="en-US" sz="2800">
                <a:solidFill>
                  <a:schemeClr val="tx2"/>
                </a:solidFill>
                <a:latin typeface="Calibri" panose="020F0502020204030204" pitchFamily="34" charset="0"/>
                <a:ea typeface="Roboto" pitchFamily="2" charset="0"/>
                <a:cs typeface="Calibri" panose="020F0502020204030204" pitchFamily="34" charset="0"/>
              </a:rPr>
              <a:t>Phân tích và mô </a:t>
            </a:r>
            <a:r>
              <a:rPr lang="en-US" sz="2800">
                <a:solidFill>
                  <a:schemeClr val="tx2"/>
                </a:solidFill>
                <a:highlight>
                  <a:srgbClr val="FFFFFF"/>
                </a:highlight>
                <a:latin typeface="Calibri" panose="020F0502020204030204" pitchFamily="34" charset="0"/>
                <a:ea typeface="Roboto" pitchFamily="2" charset="0"/>
                <a:cs typeface="Calibri" panose="020F0502020204030204" pitchFamily="34" charset="0"/>
              </a:rPr>
              <a:t>tả kịch bản Cập nhật lịch sử hoạt động của thiết bị SMB</a:t>
            </a:r>
            <a:r>
              <a:rPr lang="vi-VN" sz="2800">
                <a:solidFill>
                  <a:schemeClr val="tx2"/>
                </a:solidFill>
                <a:highlight>
                  <a:srgbClr val="FFFFFF"/>
                </a:highlight>
                <a:latin typeface="Calibri" panose="020F0502020204030204" pitchFamily="34" charset="0"/>
                <a:ea typeface="Roboto" pitchFamily="2" charset="0"/>
                <a:cs typeface="Calibri" panose="020F0502020204030204" pitchFamily="34" charset="0"/>
              </a:rPr>
              <a:t> </a:t>
            </a:r>
            <a:r>
              <a:rPr lang="en-US" sz="2800">
                <a:solidFill>
                  <a:schemeClr val="tx2"/>
                </a:solidFill>
                <a:latin typeface="Calibri" panose="020F0502020204030204" pitchFamily="34" charset="0"/>
                <a:ea typeface="Roboto" pitchFamily="2" charset="0"/>
                <a:cs typeface="Calibri" panose="020F0502020204030204" pitchFamily="34" charset="0"/>
              </a:rPr>
              <a:t>Phục vụ cho chức năng giám sát và theo dõi</a:t>
            </a:r>
            <a:r>
              <a:rPr lang="vi-VN" sz="2800">
                <a:solidFill>
                  <a:schemeClr val="tx2"/>
                </a:solidFill>
                <a:latin typeface="Calibri" panose="020F0502020204030204" pitchFamily="34" charset="0"/>
                <a:ea typeface="Roboto" pitchFamily="2" charset="0"/>
                <a:cs typeface="Calibri" panose="020F0502020204030204" pitchFamily="34" charset="0"/>
              </a:rPr>
              <a:t> </a:t>
            </a:r>
            <a:r>
              <a:rPr lang="en-US" sz="2800">
                <a:solidFill>
                  <a:schemeClr val="tx2"/>
                </a:solidFill>
                <a:latin typeface="Calibri" panose="020F0502020204030204" pitchFamily="34" charset="0"/>
                <a:ea typeface="Roboto" pitchFamily="2" charset="0"/>
                <a:cs typeface="Calibri" panose="020F0502020204030204" pitchFamily="34" charset="0"/>
              </a:rPr>
              <a:t>thiết bị</a:t>
            </a:r>
            <a:br>
              <a:rPr lang="en-US" sz="2800">
                <a:solidFill>
                  <a:schemeClr val="tx2"/>
                </a:solidFill>
                <a:latin typeface="Calibri" panose="020F0502020204030204" pitchFamily="34" charset="0"/>
                <a:ea typeface="Roboto" pitchFamily="2" charset="0"/>
                <a:cs typeface="Calibri" panose="020F0502020204030204" pitchFamily="34" charset="0"/>
              </a:rPr>
            </a:br>
            <a:r>
              <a:rPr lang="en-US" sz="2800">
                <a:solidFill>
                  <a:schemeClr val="tx2"/>
                </a:solidFill>
                <a:latin typeface="Calibri" panose="020F0502020204030204" pitchFamily="34" charset="0"/>
                <a:ea typeface="Roboto" pitchFamily="2" charset="0"/>
                <a:cs typeface="Calibri" panose="020F0502020204030204" pitchFamily="34" charset="0"/>
              </a:rPr>
              <a:t>(Terminal Management System)</a:t>
            </a:r>
          </a:p>
        </p:txBody>
      </p:sp>
      <p:sp>
        <p:nvSpPr>
          <p:cNvPr id="7" name="TextBox 6">
            <a:extLst>
              <a:ext uri="{FF2B5EF4-FFF2-40B4-BE49-F238E27FC236}">
                <a16:creationId xmlns:a16="http://schemas.microsoft.com/office/drawing/2014/main" id="{D7959B9A-03A0-2C0C-37BB-596F2B436A01}"/>
              </a:ext>
            </a:extLst>
          </p:cNvPr>
          <p:cNvSpPr txBox="1"/>
          <p:nvPr/>
        </p:nvSpPr>
        <p:spPr>
          <a:xfrm>
            <a:off x="808633" y="1702252"/>
            <a:ext cx="5692953" cy="908122"/>
          </a:xfrm>
          <a:prstGeom prst="rect">
            <a:avLst/>
          </a:prstGeom>
        </p:spPr>
        <p:txBody>
          <a:bodyPr vert="horz" lIns="91440" tIns="45720" rIns="91440" bIns="45720" rtlCol="0" anchor="ctr">
            <a:normAutofit/>
          </a:bodyPr>
          <a:lstStyle/>
          <a:p>
            <a:pPr algn="ctr">
              <a:lnSpc>
                <a:spcPct val="90000"/>
              </a:lnSpc>
              <a:spcAft>
                <a:spcPts val="600"/>
              </a:spcAft>
            </a:pPr>
            <a:r>
              <a:rPr lang="en-US" sz="4000" b="1">
                <a:solidFill>
                  <a:srgbClr val="003366"/>
                </a:solidFill>
                <a:latin typeface="Calibri" panose="020F0502020204030204" pitchFamily="34" charset="0"/>
                <a:cs typeface="Calibri" panose="020F0502020204030204" pitchFamily="34" charset="0"/>
              </a:rPr>
              <a:t>PHÂN </a:t>
            </a:r>
            <a:r>
              <a:rPr lang="en-US" sz="4400" b="1">
                <a:solidFill>
                  <a:srgbClr val="003366"/>
                </a:solidFill>
                <a:latin typeface="Calibri" panose="020F0502020204030204" pitchFamily="34" charset="0"/>
                <a:cs typeface="Calibri" panose="020F0502020204030204" pitchFamily="34" charset="0"/>
              </a:rPr>
              <a:t>TÍCH</a:t>
            </a:r>
            <a:r>
              <a:rPr lang="en-US" sz="4000" b="1">
                <a:solidFill>
                  <a:srgbClr val="003366"/>
                </a:solidFill>
                <a:latin typeface="Calibri" panose="020F0502020204030204" pitchFamily="34" charset="0"/>
                <a:cs typeface="Calibri" panose="020F0502020204030204" pitchFamily="34" charset="0"/>
              </a:rPr>
              <a:t> VÀ BIỂU DIỄN</a:t>
            </a:r>
          </a:p>
        </p:txBody>
      </p:sp>
      <p:sp>
        <p:nvSpPr>
          <p:cNvPr id="11" name="TextBox 10">
            <a:extLst>
              <a:ext uri="{FF2B5EF4-FFF2-40B4-BE49-F238E27FC236}">
                <a16:creationId xmlns:a16="http://schemas.microsoft.com/office/drawing/2014/main" id="{27C58065-2147-60A3-5E8D-BAB57539C08C}"/>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grpSp>
        <p:nvGrpSpPr>
          <p:cNvPr id="12" name="Google Shape;356;p39">
            <a:extLst>
              <a:ext uri="{FF2B5EF4-FFF2-40B4-BE49-F238E27FC236}">
                <a16:creationId xmlns:a16="http://schemas.microsoft.com/office/drawing/2014/main" id="{B9BDB99B-C119-78FC-E042-BFE95900E981}"/>
              </a:ext>
            </a:extLst>
          </p:cNvPr>
          <p:cNvGrpSpPr/>
          <p:nvPr/>
        </p:nvGrpSpPr>
        <p:grpSpPr>
          <a:xfrm>
            <a:off x="370425" y="1942945"/>
            <a:ext cx="347107" cy="438984"/>
            <a:chOff x="584925" y="238125"/>
            <a:chExt cx="415200" cy="525100"/>
          </a:xfrm>
          <a:solidFill>
            <a:srgbClr val="002060"/>
          </a:solidFill>
        </p:grpSpPr>
        <p:sp>
          <p:nvSpPr>
            <p:cNvPr id="14" name="Google Shape;357;p39">
              <a:extLst>
                <a:ext uri="{FF2B5EF4-FFF2-40B4-BE49-F238E27FC236}">
                  <a16:creationId xmlns:a16="http://schemas.microsoft.com/office/drawing/2014/main" id="{4FBF31AA-794F-302C-471E-1F8D0D03C46D}"/>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6" name="Google Shape;358;p39">
              <a:extLst>
                <a:ext uri="{FF2B5EF4-FFF2-40B4-BE49-F238E27FC236}">
                  <a16:creationId xmlns:a16="http://schemas.microsoft.com/office/drawing/2014/main" id="{7B694A8E-D38F-656C-38FE-BF4A3D719CA2}"/>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0" name="Google Shape;359;p39">
              <a:extLst>
                <a:ext uri="{FF2B5EF4-FFF2-40B4-BE49-F238E27FC236}">
                  <a16:creationId xmlns:a16="http://schemas.microsoft.com/office/drawing/2014/main" id="{D97D7183-BFE6-8EC1-2423-9B28372297D8}"/>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9" name="Google Shape;360;p39">
              <a:extLst>
                <a:ext uri="{FF2B5EF4-FFF2-40B4-BE49-F238E27FC236}">
                  <a16:creationId xmlns:a16="http://schemas.microsoft.com/office/drawing/2014/main" id="{0A98ACA5-B191-03B1-40E9-CB9C56D541ED}"/>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0" name="Google Shape;361;p39">
              <a:extLst>
                <a:ext uri="{FF2B5EF4-FFF2-40B4-BE49-F238E27FC236}">
                  <a16:creationId xmlns:a16="http://schemas.microsoft.com/office/drawing/2014/main" id="{9A23D704-4517-7B3F-F3C1-1C9A2BD27A89}"/>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 name="Google Shape;362;p39">
              <a:extLst>
                <a:ext uri="{FF2B5EF4-FFF2-40B4-BE49-F238E27FC236}">
                  <a16:creationId xmlns:a16="http://schemas.microsoft.com/office/drawing/2014/main" id="{53347601-8214-9092-953D-9C42B111AD3A}"/>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Tree>
    <p:extLst>
      <p:ext uri="{BB962C8B-B14F-4D97-AF65-F5344CB8AC3E}">
        <p14:creationId xmlns:p14="http://schemas.microsoft.com/office/powerpoint/2010/main" val="184572891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2594-18BB-DD8E-3E04-8534EABABD02}"/>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a:solidFill>
                  <a:schemeClr val="bg1"/>
                </a:solidFill>
                <a:latin typeface="Calibri" panose="020F0502020204030204" pitchFamily="34" charset="0"/>
                <a:cs typeface="Calibri" panose="020F0502020204030204" pitchFamily="34" charset="0"/>
              </a:rPr>
              <a:t> SƠ ĐỒ TÁC VỤ CẬP NHẬT LỊCH SỬ HOẠT ĐỘNG CỦA THIẾT BỊ SMB – TMS</a:t>
            </a:r>
            <a:endParaRPr lang="en-GB" sz="2400" b="1" dirty="0">
              <a:solidFill>
                <a:schemeClr val="bg1"/>
              </a:solidFill>
              <a:latin typeface="Calibri" panose="020F0502020204030204" pitchFamily="34" charset="0"/>
              <a:cs typeface="Calibri" panose="020F0502020204030204" pitchFamily="34" charset="0"/>
            </a:endParaRPr>
          </a:p>
        </p:txBody>
      </p:sp>
      <p:pic>
        <p:nvPicPr>
          <p:cNvPr id="2" name="Picture 1" descr="A close-up of a remote control&#10;&#10;Description automatically generated with low confidence">
            <a:extLst>
              <a:ext uri="{FF2B5EF4-FFF2-40B4-BE49-F238E27FC236}">
                <a16:creationId xmlns:a16="http://schemas.microsoft.com/office/drawing/2014/main" id="{EE0B9A11-D39B-299D-447D-021B16CFD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69" y="1595112"/>
            <a:ext cx="628868" cy="628868"/>
          </a:xfrm>
          <a:prstGeom prst="rect">
            <a:avLst/>
          </a:prstGeom>
        </p:spPr>
      </p:pic>
      <p:cxnSp>
        <p:nvCxnSpPr>
          <p:cNvPr id="3" name="Straight Arrow Connector 2">
            <a:extLst>
              <a:ext uri="{FF2B5EF4-FFF2-40B4-BE49-F238E27FC236}">
                <a16:creationId xmlns:a16="http://schemas.microsoft.com/office/drawing/2014/main" id="{33400016-4634-02BF-69F7-40171F59DCFF}"/>
              </a:ext>
            </a:extLst>
          </p:cNvPr>
          <p:cNvCxnSpPr>
            <a:cxnSpLocks/>
          </p:cNvCxnSpPr>
          <p:nvPr/>
        </p:nvCxnSpPr>
        <p:spPr>
          <a:xfrm>
            <a:off x="4800336" y="1969159"/>
            <a:ext cx="752544"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4B09872-4FAE-2CD3-3A13-D8EF61BED84B}"/>
              </a:ext>
            </a:extLst>
          </p:cNvPr>
          <p:cNvSpPr txBox="1"/>
          <p:nvPr/>
        </p:nvSpPr>
        <p:spPr>
          <a:xfrm>
            <a:off x="544869" y="2207489"/>
            <a:ext cx="618631" cy="369332"/>
          </a:xfrm>
          <a:prstGeom prst="rect">
            <a:avLst/>
          </a:prstGeom>
          <a:noFill/>
        </p:spPr>
        <p:txBody>
          <a:bodyPr wrap="square">
            <a:spAutoFit/>
          </a:bodyPr>
          <a:lstStyle/>
          <a:p>
            <a:r>
              <a:rPr lang="vi-VN" dirty="0">
                <a:solidFill>
                  <a:srgbClr val="003366"/>
                </a:solidFill>
                <a:latin typeface="Calibri" panose="020F0502020204030204" pitchFamily="34" charset="0"/>
                <a:cs typeface="Calibri" panose="020F0502020204030204" pitchFamily="34" charset="0"/>
              </a:rPr>
              <a:t>SMB</a:t>
            </a:r>
            <a:endParaRPr lang="en-GB" dirty="0">
              <a:solidFill>
                <a:srgbClr val="003366"/>
              </a:solidFill>
              <a:latin typeface="Calibri" panose="020F0502020204030204" pitchFamily="34" charset="0"/>
              <a:cs typeface="Calibri" panose="020F0502020204030204" pitchFamily="34" charset="0"/>
            </a:endParaRPr>
          </a:p>
        </p:txBody>
      </p:sp>
      <p:sp>
        <p:nvSpPr>
          <p:cNvPr id="13" name="Rectangle: Top Corners One Rounded and One Snipped 12">
            <a:extLst>
              <a:ext uri="{FF2B5EF4-FFF2-40B4-BE49-F238E27FC236}">
                <a16:creationId xmlns:a16="http://schemas.microsoft.com/office/drawing/2014/main" id="{7CFBCDB8-00D9-48E4-A5BC-E59DFB6AB453}"/>
              </a:ext>
            </a:extLst>
          </p:cNvPr>
          <p:cNvSpPr/>
          <p:nvPr/>
        </p:nvSpPr>
        <p:spPr>
          <a:xfrm>
            <a:off x="5735058" y="1112795"/>
            <a:ext cx="1780629" cy="1824812"/>
          </a:xfrm>
          <a:prstGeom prst="snip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a:t>Serialnumber</a:t>
            </a:r>
          </a:p>
          <a:p>
            <a:r>
              <a:rPr lang="vi-VN"/>
              <a:t>Cpu: 50.00</a:t>
            </a:r>
          </a:p>
          <a:p>
            <a:r>
              <a:rPr lang="vi-VN"/>
              <a:t>Ram: 50.00</a:t>
            </a:r>
          </a:p>
          <a:p>
            <a:endParaRPr lang="vi-VN"/>
          </a:p>
          <a:p>
            <a:endParaRPr lang="en-GB"/>
          </a:p>
        </p:txBody>
      </p:sp>
      <p:cxnSp>
        <p:nvCxnSpPr>
          <p:cNvPr id="14" name="Straight Arrow Connector 13">
            <a:extLst>
              <a:ext uri="{FF2B5EF4-FFF2-40B4-BE49-F238E27FC236}">
                <a16:creationId xmlns:a16="http://schemas.microsoft.com/office/drawing/2014/main" id="{E7A8D66C-01E0-EF76-4BBD-1696954EAF96}"/>
              </a:ext>
            </a:extLst>
          </p:cNvPr>
          <p:cNvCxnSpPr>
            <a:cxnSpLocks/>
          </p:cNvCxnSpPr>
          <p:nvPr/>
        </p:nvCxnSpPr>
        <p:spPr>
          <a:xfrm>
            <a:off x="7719498" y="1992543"/>
            <a:ext cx="755029" cy="927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33E733E-2784-968F-7B28-33017A589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762" y="1495636"/>
            <a:ext cx="826992" cy="826992"/>
          </a:xfrm>
          <a:prstGeom prst="rect">
            <a:avLst/>
          </a:prstGeom>
        </p:spPr>
      </p:pic>
      <p:sp>
        <p:nvSpPr>
          <p:cNvPr id="17" name="TextBox 16">
            <a:extLst>
              <a:ext uri="{FF2B5EF4-FFF2-40B4-BE49-F238E27FC236}">
                <a16:creationId xmlns:a16="http://schemas.microsoft.com/office/drawing/2014/main" id="{AD6F6561-581A-5BD1-0DBD-057941713E26}"/>
              </a:ext>
            </a:extLst>
          </p:cNvPr>
          <p:cNvSpPr txBox="1"/>
          <p:nvPr/>
        </p:nvSpPr>
        <p:spPr>
          <a:xfrm>
            <a:off x="1732653" y="1252364"/>
            <a:ext cx="858440" cy="646331"/>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Run</a:t>
            </a:r>
          </a:p>
          <a:p>
            <a:r>
              <a:rPr lang="vi-VN">
                <a:solidFill>
                  <a:srgbClr val="003366"/>
                </a:solidFill>
                <a:latin typeface="Calibri" panose="020F0502020204030204" pitchFamily="34" charset="0"/>
                <a:cs typeface="Calibri" panose="020F0502020204030204" pitchFamily="34" charset="0"/>
              </a:rPr>
              <a:t>Service</a:t>
            </a:r>
            <a:endParaRPr lang="en-GB" dirty="0">
              <a:solidFill>
                <a:srgbClr val="003366"/>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B2A78DE1-B526-E1E7-CFC4-0524A92ACFE3}"/>
              </a:ext>
            </a:extLst>
          </p:cNvPr>
          <p:cNvSpPr txBox="1"/>
          <p:nvPr/>
        </p:nvSpPr>
        <p:spPr>
          <a:xfrm>
            <a:off x="2653898" y="2404524"/>
            <a:ext cx="1395977"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Tms Service</a:t>
            </a:r>
            <a:endParaRPr lang="en-GB" dirty="0">
              <a:solidFill>
                <a:srgbClr val="003366"/>
              </a:solidFill>
              <a:latin typeface="Calibri" panose="020F0502020204030204" pitchFamily="34" charset="0"/>
              <a:cs typeface="Calibri" panose="020F0502020204030204" pitchFamily="34" charset="0"/>
            </a:endParaRPr>
          </a:p>
        </p:txBody>
      </p:sp>
      <p:pic>
        <p:nvPicPr>
          <p:cNvPr id="19" name="Picture 18" descr="A circular white and grey circles&#10;&#10;Description automatically generated with medium confidence">
            <a:extLst>
              <a:ext uri="{FF2B5EF4-FFF2-40B4-BE49-F238E27FC236}">
                <a16:creationId xmlns:a16="http://schemas.microsoft.com/office/drawing/2014/main" id="{5DFE2F40-46C3-18DB-3BD0-314335B90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447" y="1585588"/>
            <a:ext cx="628868" cy="628868"/>
          </a:xfrm>
          <a:prstGeom prst="rect">
            <a:avLst/>
          </a:prstGeom>
        </p:spPr>
      </p:pic>
      <p:pic>
        <p:nvPicPr>
          <p:cNvPr id="21" name="Picture 20" descr="A picture containing screenshot, colorfulness, graphics, rectangle&#10;&#10;Description automatically generated">
            <a:extLst>
              <a:ext uri="{FF2B5EF4-FFF2-40B4-BE49-F238E27FC236}">
                <a16:creationId xmlns:a16="http://schemas.microsoft.com/office/drawing/2014/main" id="{9F451DD1-56E8-0B2A-B7EF-3CB9D7DC52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2282" y="1580483"/>
            <a:ext cx="788757" cy="788757"/>
          </a:xfrm>
          <a:prstGeom prst="rect">
            <a:avLst/>
          </a:prstGeom>
        </p:spPr>
      </p:pic>
      <p:sp>
        <p:nvSpPr>
          <p:cNvPr id="22" name="TextBox 21">
            <a:extLst>
              <a:ext uri="{FF2B5EF4-FFF2-40B4-BE49-F238E27FC236}">
                <a16:creationId xmlns:a16="http://schemas.microsoft.com/office/drawing/2014/main" id="{CA152C1D-9968-0E0E-AD97-5128E34DE10D}"/>
              </a:ext>
            </a:extLst>
          </p:cNvPr>
          <p:cNvSpPr txBox="1"/>
          <p:nvPr/>
        </p:nvSpPr>
        <p:spPr>
          <a:xfrm>
            <a:off x="10662282" y="2485788"/>
            <a:ext cx="905132" cy="369332"/>
          </a:xfrm>
          <a:prstGeom prst="rect">
            <a:avLst/>
          </a:prstGeom>
          <a:noFill/>
        </p:spPr>
        <p:txBody>
          <a:bodyPr wrap="square">
            <a:spAutoFit/>
          </a:bodyPr>
          <a:lstStyle/>
          <a:p>
            <a:r>
              <a:rPr lang="vi-VN" sz="1800" spc="-1" dirty="0">
                <a:solidFill>
                  <a:srgbClr val="003366"/>
                </a:solidFill>
                <a:latin typeface="Calibri"/>
              </a:rPr>
              <a:t>Server</a:t>
            </a:r>
            <a:endParaRPr lang="en-GB" dirty="0">
              <a:solidFill>
                <a:srgbClr val="003366"/>
              </a:solidFill>
            </a:endParaRPr>
          </a:p>
        </p:txBody>
      </p:sp>
      <p:pic>
        <p:nvPicPr>
          <p:cNvPr id="23" name="Picture 22">
            <a:extLst>
              <a:ext uri="{FF2B5EF4-FFF2-40B4-BE49-F238E27FC236}">
                <a16:creationId xmlns:a16="http://schemas.microsoft.com/office/drawing/2014/main" id="{5E026BA9-47C8-DDC2-E31B-C86C5AC50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94" y="4035635"/>
            <a:ext cx="826992" cy="826992"/>
          </a:xfrm>
          <a:prstGeom prst="rect">
            <a:avLst/>
          </a:prstGeom>
        </p:spPr>
      </p:pic>
      <p:sp>
        <p:nvSpPr>
          <p:cNvPr id="34" name="Rectangle: Rounded Corners 33">
            <a:extLst>
              <a:ext uri="{FF2B5EF4-FFF2-40B4-BE49-F238E27FC236}">
                <a16:creationId xmlns:a16="http://schemas.microsoft.com/office/drawing/2014/main" id="{811CDEFC-B08B-5F1C-33BE-98B66A64647D}"/>
              </a:ext>
            </a:extLst>
          </p:cNvPr>
          <p:cNvSpPr/>
          <p:nvPr/>
        </p:nvSpPr>
        <p:spPr>
          <a:xfrm>
            <a:off x="2441903" y="3267586"/>
            <a:ext cx="1939368" cy="24851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5" name="Picture 34" descr="A logo of a television company&#10;&#10;Description automatically generated">
            <a:extLst>
              <a:ext uri="{FF2B5EF4-FFF2-40B4-BE49-F238E27FC236}">
                <a16:creationId xmlns:a16="http://schemas.microsoft.com/office/drawing/2014/main" id="{10AE49B0-BB2F-7FC5-A094-881B2148B8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7746" y="3336158"/>
            <a:ext cx="1067685" cy="1067685"/>
          </a:xfrm>
          <a:prstGeom prst="rect">
            <a:avLst/>
          </a:prstGeom>
        </p:spPr>
      </p:pic>
      <p:pic>
        <p:nvPicPr>
          <p:cNvPr id="36" name="Picture 35" descr="A red circle with a white play button&#10;&#10;Description automatically generated">
            <a:extLst>
              <a:ext uri="{FF2B5EF4-FFF2-40B4-BE49-F238E27FC236}">
                <a16:creationId xmlns:a16="http://schemas.microsoft.com/office/drawing/2014/main" id="{82D63195-D619-9C69-C552-86CFF7CB1B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8327" y="4683830"/>
            <a:ext cx="826522" cy="826522"/>
          </a:xfrm>
          <a:prstGeom prst="rect">
            <a:avLst/>
          </a:prstGeom>
        </p:spPr>
      </p:pic>
      <p:sp>
        <p:nvSpPr>
          <p:cNvPr id="37" name="TextBox 36">
            <a:extLst>
              <a:ext uri="{FF2B5EF4-FFF2-40B4-BE49-F238E27FC236}">
                <a16:creationId xmlns:a16="http://schemas.microsoft.com/office/drawing/2014/main" id="{4DA98AFB-A509-8FC4-62B2-47382A8B1705}"/>
              </a:ext>
            </a:extLst>
          </p:cNvPr>
          <p:cNvSpPr txBox="1"/>
          <p:nvPr/>
        </p:nvSpPr>
        <p:spPr>
          <a:xfrm>
            <a:off x="2398127" y="5968314"/>
            <a:ext cx="2256685"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Running Application</a:t>
            </a:r>
            <a:endParaRPr lang="en-GB" dirty="0">
              <a:solidFill>
                <a:srgbClr val="003366"/>
              </a:solidFill>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D811CC98-C545-87DB-9A3A-78F495CCC2CE}"/>
              </a:ext>
            </a:extLst>
          </p:cNvPr>
          <p:cNvCxnSpPr>
            <a:cxnSpLocks/>
          </p:cNvCxnSpPr>
          <p:nvPr/>
        </p:nvCxnSpPr>
        <p:spPr>
          <a:xfrm>
            <a:off x="1583870" y="1969159"/>
            <a:ext cx="1100257" cy="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85DEF7-8965-4BF3-93E7-31EA321487B6}"/>
              </a:ext>
            </a:extLst>
          </p:cNvPr>
          <p:cNvCxnSpPr>
            <a:cxnSpLocks/>
          </p:cNvCxnSpPr>
          <p:nvPr/>
        </p:nvCxnSpPr>
        <p:spPr>
          <a:xfrm>
            <a:off x="1310795" y="4541458"/>
            <a:ext cx="762611" cy="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C98BE8E7-9703-6D9C-72D7-AEA6B683F07B}"/>
              </a:ext>
            </a:extLst>
          </p:cNvPr>
          <p:cNvSpPr txBox="1"/>
          <p:nvPr/>
        </p:nvSpPr>
        <p:spPr>
          <a:xfrm>
            <a:off x="101001" y="4961412"/>
            <a:ext cx="1395977"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Tms Service</a:t>
            </a:r>
            <a:endParaRPr lang="en-GB" dirty="0">
              <a:solidFill>
                <a:srgbClr val="003366"/>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62BCDC0D-9D2C-1BBA-CD39-B8357BBBD76F}"/>
              </a:ext>
            </a:extLst>
          </p:cNvPr>
          <p:cNvSpPr txBox="1"/>
          <p:nvPr/>
        </p:nvSpPr>
        <p:spPr>
          <a:xfrm>
            <a:off x="1214302" y="4035635"/>
            <a:ext cx="1395977"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Calculate</a:t>
            </a:r>
            <a:endParaRPr lang="en-GB" dirty="0">
              <a:solidFill>
                <a:srgbClr val="003366"/>
              </a:solidFill>
              <a:latin typeface="Calibri" panose="020F0502020204030204" pitchFamily="34" charset="0"/>
              <a:cs typeface="Calibri" panose="020F0502020204030204" pitchFamily="34" charset="0"/>
            </a:endParaRPr>
          </a:p>
        </p:txBody>
      </p:sp>
      <p:cxnSp>
        <p:nvCxnSpPr>
          <p:cNvPr id="49" name="Straight Arrow Connector 48">
            <a:extLst>
              <a:ext uri="{FF2B5EF4-FFF2-40B4-BE49-F238E27FC236}">
                <a16:creationId xmlns:a16="http://schemas.microsoft.com/office/drawing/2014/main" id="{210411B4-E987-2AF9-80B7-DC29E8C73A96}"/>
              </a:ext>
            </a:extLst>
          </p:cNvPr>
          <p:cNvCxnSpPr>
            <a:cxnSpLocks/>
          </p:cNvCxnSpPr>
          <p:nvPr/>
        </p:nvCxnSpPr>
        <p:spPr>
          <a:xfrm>
            <a:off x="4654812" y="4505802"/>
            <a:ext cx="737091"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0" name="Rectangle: Top Corners One Rounded and One Snipped 49">
            <a:extLst>
              <a:ext uri="{FF2B5EF4-FFF2-40B4-BE49-F238E27FC236}">
                <a16:creationId xmlns:a16="http://schemas.microsoft.com/office/drawing/2014/main" id="{8655E3A0-E0B1-A22D-5B2A-0D4E793CD609}"/>
              </a:ext>
            </a:extLst>
          </p:cNvPr>
          <p:cNvSpPr/>
          <p:nvPr/>
        </p:nvSpPr>
        <p:spPr>
          <a:xfrm>
            <a:off x="5735059" y="3405900"/>
            <a:ext cx="1825340" cy="2453607"/>
          </a:xfrm>
          <a:prstGeom prst="snip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a:t>Serialnumber</a:t>
            </a:r>
          </a:p>
          <a:p>
            <a:r>
              <a:rPr lang="vi-VN"/>
              <a:t>App: MyTV</a:t>
            </a:r>
          </a:p>
          <a:p>
            <a:r>
              <a:rPr lang="vi-VN"/>
              <a:t>Ver: 255</a:t>
            </a:r>
          </a:p>
          <a:p>
            <a:r>
              <a:rPr lang="vi-VN"/>
              <a:t>Cpu: 50.00</a:t>
            </a:r>
          </a:p>
          <a:p>
            <a:r>
              <a:rPr lang="vi-VN"/>
              <a:t>Ram: 50.00</a:t>
            </a:r>
          </a:p>
          <a:p>
            <a:r>
              <a:rPr lang="vi-VN"/>
              <a:t>Main: true</a:t>
            </a:r>
          </a:p>
          <a:p>
            <a:endParaRPr lang="vi-VN"/>
          </a:p>
        </p:txBody>
      </p:sp>
      <p:pic>
        <p:nvPicPr>
          <p:cNvPr id="58" name="Picture 57" descr="A picture containing circle, screenshot, colorfulness, graphics&#10;&#10;Description automatically generated">
            <a:extLst>
              <a:ext uri="{FF2B5EF4-FFF2-40B4-BE49-F238E27FC236}">
                <a16:creationId xmlns:a16="http://schemas.microsoft.com/office/drawing/2014/main" id="{22C6E0E8-F39D-DDD5-418F-C915A3BA45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6361" y="1646701"/>
            <a:ext cx="644916" cy="644916"/>
          </a:xfrm>
          <a:prstGeom prst="rect">
            <a:avLst/>
          </a:prstGeom>
        </p:spPr>
      </p:pic>
      <p:sp>
        <p:nvSpPr>
          <p:cNvPr id="59" name="TextBox 58">
            <a:extLst>
              <a:ext uri="{FF2B5EF4-FFF2-40B4-BE49-F238E27FC236}">
                <a16:creationId xmlns:a16="http://schemas.microsoft.com/office/drawing/2014/main" id="{866DBC5D-89D8-70F7-274C-D32D0AF58F49}"/>
              </a:ext>
            </a:extLst>
          </p:cNvPr>
          <p:cNvSpPr txBox="1"/>
          <p:nvPr/>
        </p:nvSpPr>
        <p:spPr>
          <a:xfrm>
            <a:off x="8585456" y="2357696"/>
            <a:ext cx="966931" cy="369332"/>
          </a:xfrm>
          <a:prstGeom prst="rect">
            <a:avLst/>
          </a:prstGeom>
          <a:noFill/>
        </p:spPr>
        <p:txBody>
          <a:bodyPr wrap="none" rtlCol="0">
            <a:spAutoFit/>
          </a:bodyPr>
          <a:lstStyle/>
          <a:p>
            <a:r>
              <a:rPr lang="vi-VN" dirty="0" err="1">
                <a:solidFill>
                  <a:srgbClr val="003366"/>
                </a:solidFill>
                <a:latin typeface="Calibri" panose="020F0502020204030204" pitchFamily="34" charset="0"/>
                <a:cs typeface="Calibri" panose="020F0502020204030204" pitchFamily="34" charset="0"/>
              </a:rPr>
              <a:t>Internet</a:t>
            </a:r>
            <a:endParaRPr lang="en-GB" dirty="0">
              <a:solidFill>
                <a:srgbClr val="003366"/>
              </a:solidFill>
              <a:latin typeface="Calibri" panose="020F0502020204030204" pitchFamily="34" charset="0"/>
              <a:cs typeface="Calibri" panose="020F0502020204030204" pitchFamily="34" charset="0"/>
            </a:endParaRPr>
          </a:p>
        </p:txBody>
      </p:sp>
      <p:cxnSp>
        <p:nvCxnSpPr>
          <p:cNvPr id="60" name="Straight Arrow Connector 59">
            <a:extLst>
              <a:ext uri="{FF2B5EF4-FFF2-40B4-BE49-F238E27FC236}">
                <a16:creationId xmlns:a16="http://schemas.microsoft.com/office/drawing/2014/main" id="{98ED30B6-EDED-92E0-7F27-E5A1D093D8A1}"/>
              </a:ext>
            </a:extLst>
          </p:cNvPr>
          <p:cNvCxnSpPr>
            <a:cxnSpLocks/>
          </p:cNvCxnSpPr>
          <p:nvPr/>
        </p:nvCxnSpPr>
        <p:spPr>
          <a:xfrm>
            <a:off x="9648169" y="1997180"/>
            <a:ext cx="755029" cy="927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A0C86D00-5D2A-C2F3-65D7-03FDF2568657}"/>
              </a:ext>
            </a:extLst>
          </p:cNvPr>
          <p:cNvCxnSpPr>
            <a:cxnSpLocks/>
          </p:cNvCxnSpPr>
          <p:nvPr/>
        </p:nvCxnSpPr>
        <p:spPr>
          <a:xfrm>
            <a:off x="7835873" y="4527887"/>
            <a:ext cx="755029" cy="927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62" name="Picture 61" descr="A picture containing screenshot, colorfulness, graphics, rectangle&#10;&#10;Description automatically generated">
            <a:extLst>
              <a:ext uri="{FF2B5EF4-FFF2-40B4-BE49-F238E27FC236}">
                <a16:creationId xmlns:a16="http://schemas.microsoft.com/office/drawing/2014/main" id="{D4C0FDED-4388-1BAC-C08E-3620211C7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0683" y="4115827"/>
            <a:ext cx="788757" cy="788757"/>
          </a:xfrm>
          <a:prstGeom prst="rect">
            <a:avLst/>
          </a:prstGeom>
        </p:spPr>
      </p:pic>
      <p:sp>
        <p:nvSpPr>
          <p:cNvPr id="63" name="TextBox 62">
            <a:extLst>
              <a:ext uri="{FF2B5EF4-FFF2-40B4-BE49-F238E27FC236}">
                <a16:creationId xmlns:a16="http://schemas.microsoft.com/office/drawing/2014/main" id="{56652275-8204-E475-73A1-87514A82D0E6}"/>
              </a:ext>
            </a:extLst>
          </p:cNvPr>
          <p:cNvSpPr txBox="1"/>
          <p:nvPr/>
        </p:nvSpPr>
        <p:spPr>
          <a:xfrm>
            <a:off x="10680683" y="5021132"/>
            <a:ext cx="905132" cy="369332"/>
          </a:xfrm>
          <a:prstGeom prst="rect">
            <a:avLst/>
          </a:prstGeom>
          <a:noFill/>
        </p:spPr>
        <p:txBody>
          <a:bodyPr wrap="square">
            <a:spAutoFit/>
          </a:bodyPr>
          <a:lstStyle/>
          <a:p>
            <a:r>
              <a:rPr lang="vi-VN" sz="1800" spc="-1" dirty="0">
                <a:solidFill>
                  <a:srgbClr val="003366"/>
                </a:solidFill>
                <a:latin typeface="Calibri"/>
              </a:rPr>
              <a:t>Server</a:t>
            </a:r>
            <a:endParaRPr lang="en-GB" dirty="0">
              <a:solidFill>
                <a:srgbClr val="003366"/>
              </a:solidFill>
            </a:endParaRPr>
          </a:p>
        </p:txBody>
      </p:sp>
      <p:pic>
        <p:nvPicPr>
          <p:cNvPr id="64" name="Picture 63" descr="A picture containing circle, screenshot, colorfulness, graphics&#10;&#10;Description automatically generated">
            <a:extLst>
              <a:ext uri="{FF2B5EF4-FFF2-40B4-BE49-F238E27FC236}">
                <a16:creationId xmlns:a16="http://schemas.microsoft.com/office/drawing/2014/main" id="{31C657B3-8B7B-B43C-D609-4A8F437A5A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2736" y="4182045"/>
            <a:ext cx="644916" cy="644916"/>
          </a:xfrm>
          <a:prstGeom prst="rect">
            <a:avLst/>
          </a:prstGeom>
        </p:spPr>
      </p:pic>
      <p:sp>
        <p:nvSpPr>
          <p:cNvPr id="65" name="TextBox 64">
            <a:extLst>
              <a:ext uri="{FF2B5EF4-FFF2-40B4-BE49-F238E27FC236}">
                <a16:creationId xmlns:a16="http://schemas.microsoft.com/office/drawing/2014/main" id="{7A65E3BD-E79D-6046-2197-89F6AAA45502}"/>
              </a:ext>
            </a:extLst>
          </p:cNvPr>
          <p:cNvSpPr txBox="1"/>
          <p:nvPr/>
        </p:nvSpPr>
        <p:spPr>
          <a:xfrm>
            <a:off x="8701831" y="4893040"/>
            <a:ext cx="966931" cy="369332"/>
          </a:xfrm>
          <a:prstGeom prst="rect">
            <a:avLst/>
          </a:prstGeom>
          <a:noFill/>
        </p:spPr>
        <p:txBody>
          <a:bodyPr wrap="none" rtlCol="0">
            <a:spAutoFit/>
          </a:bodyPr>
          <a:lstStyle/>
          <a:p>
            <a:r>
              <a:rPr lang="vi-VN" dirty="0" err="1">
                <a:solidFill>
                  <a:srgbClr val="003366"/>
                </a:solidFill>
                <a:latin typeface="Calibri" panose="020F0502020204030204" pitchFamily="34" charset="0"/>
                <a:cs typeface="Calibri" panose="020F0502020204030204" pitchFamily="34" charset="0"/>
              </a:rPr>
              <a:t>Internet</a:t>
            </a:r>
            <a:endParaRPr lang="en-GB" dirty="0">
              <a:solidFill>
                <a:srgbClr val="003366"/>
              </a:solidFill>
              <a:latin typeface="Calibri" panose="020F0502020204030204" pitchFamily="34" charset="0"/>
              <a:cs typeface="Calibri" panose="020F0502020204030204" pitchFamily="34" charset="0"/>
            </a:endParaRPr>
          </a:p>
        </p:txBody>
      </p:sp>
      <p:cxnSp>
        <p:nvCxnSpPr>
          <p:cNvPr id="66" name="Straight Arrow Connector 65">
            <a:extLst>
              <a:ext uri="{FF2B5EF4-FFF2-40B4-BE49-F238E27FC236}">
                <a16:creationId xmlns:a16="http://schemas.microsoft.com/office/drawing/2014/main" id="{4255E386-0393-BA47-5BBC-39016EEFBA58}"/>
              </a:ext>
            </a:extLst>
          </p:cNvPr>
          <p:cNvCxnSpPr>
            <a:cxnSpLocks/>
          </p:cNvCxnSpPr>
          <p:nvPr/>
        </p:nvCxnSpPr>
        <p:spPr>
          <a:xfrm>
            <a:off x="9764544" y="4532524"/>
            <a:ext cx="755029" cy="927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3274B600-BBBB-1716-8399-C734F4E09806}"/>
              </a:ext>
            </a:extLst>
          </p:cNvPr>
          <p:cNvSpPr txBox="1"/>
          <p:nvPr/>
        </p:nvSpPr>
        <p:spPr>
          <a:xfrm>
            <a:off x="7772244" y="1529363"/>
            <a:ext cx="649537"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Send</a:t>
            </a:r>
            <a:endParaRPr lang="en-GB" dirty="0">
              <a:solidFill>
                <a:srgbClr val="003366"/>
              </a:solidFill>
              <a:latin typeface="Calibri" panose="020F0502020204030204" pitchFamily="34" charset="0"/>
              <a:cs typeface="Calibri" panose="020F0502020204030204" pitchFamily="34" charset="0"/>
            </a:endParaRPr>
          </a:p>
        </p:txBody>
      </p:sp>
      <p:sp>
        <p:nvSpPr>
          <p:cNvPr id="68" name="TextBox 67">
            <a:extLst>
              <a:ext uri="{FF2B5EF4-FFF2-40B4-BE49-F238E27FC236}">
                <a16:creationId xmlns:a16="http://schemas.microsoft.com/office/drawing/2014/main" id="{92202B5B-57CE-2189-5DE0-D90C568BC70F}"/>
              </a:ext>
            </a:extLst>
          </p:cNvPr>
          <p:cNvSpPr txBox="1"/>
          <p:nvPr/>
        </p:nvSpPr>
        <p:spPr>
          <a:xfrm>
            <a:off x="9677101" y="1527822"/>
            <a:ext cx="601383"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Http</a:t>
            </a:r>
            <a:endParaRPr lang="en-GB" dirty="0">
              <a:solidFill>
                <a:srgbClr val="003366"/>
              </a:solidFill>
              <a:latin typeface="Calibri" panose="020F050202020403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8537DE7F-DE0F-D639-3227-A54DED496857}"/>
              </a:ext>
            </a:extLst>
          </p:cNvPr>
          <p:cNvSpPr txBox="1"/>
          <p:nvPr/>
        </p:nvSpPr>
        <p:spPr>
          <a:xfrm>
            <a:off x="7844520" y="4055433"/>
            <a:ext cx="649537"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Send</a:t>
            </a:r>
            <a:endParaRPr lang="en-GB" dirty="0">
              <a:solidFill>
                <a:srgbClr val="003366"/>
              </a:solidFill>
              <a:latin typeface="Calibri" panose="020F0502020204030204" pitchFamily="34" charset="0"/>
              <a:cs typeface="Calibri" panose="020F0502020204030204" pitchFamily="34" charset="0"/>
            </a:endParaRPr>
          </a:p>
        </p:txBody>
      </p:sp>
      <p:sp>
        <p:nvSpPr>
          <p:cNvPr id="70" name="TextBox 69">
            <a:extLst>
              <a:ext uri="{FF2B5EF4-FFF2-40B4-BE49-F238E27FC236}">
                <a16:creationId xmlns:a16="http://schemas.microsoft.com/office/drawing/2014/main" id="{24A15D92-D691-9EDE-2D87-9BF5EBCB15C3}"/>
              </a:ext>
            </a:extLst>
          </p:cNvPr>
          <p:cNvSpPr txBox="1"/>
          <p:nvPr/>
        </p:nvSpPr>
        <p:spPr>
          <a:xfrm>
            <a:off x="9815849" y="4113342"/>
            <a:ext cx="601383"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Http</a:t>
            </a:r>
            <a:endParaRPr lang="en-GB" dirty="0">
              <a:solidFill>
                <a:srgbClr val="003366"/>
              </a:solidFill>
              <a:latin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1B1DF597-26A4-48BE-7EA2-75050AC68A7B}"/>
              </a:ext>
            </a:extLst>
          </p:cNvPr>
          <p:cNvSpPr txBox="1"/>
          <p:nvPr/>
        </p:nvSpPr>
        <p:spPr>
          <a:xfrm>
            <a:off x="4761728" y="1495636"/>
            <a:ext cx="799001"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Create</a:t>
            </a:r>
            <a:endParaRPr lang="en-GB" dirty="0">
              <a:solidFill>
                <a:srgbClr val="003366"/>
              </a:solidFill>
              <a:latin typeface="Calibri" panose="020F0502020204030204" pitchFamily="34" charset="0"/>
              <a:cs typeface="Calibri" panose="020F0502020204030204" pitchFamily="34" charset="0"/>
            </a:endParaRPr>
          </a:p>
        </p:txBody>
      </p:sp>
      <p:sp>
        <p:nvSpPr>
          <p:cNvPr id="73" name="TextBox 72">
            <a:extLst>
              <a:ext uri="{FF2B5EF4-FFF2-40B4-BE49-F238E27FC236}">
                <a16:creationId xmlns:a16="http://schemas.microsoft.com/office/drawing/2014/main" id="{6654794D-E6DB-4901-CDF4-E9152CDE7EA5}"/>
              </a:ext>
            </a:extLst>
          </p:cNvPr>
          <p:cNvSpPr txBox="1"/>
          <p:nvPr/>
        </p:nvSpPr>
        <p:spPr>
          <a:xfrm>
            <a:off x="4623856" y="4028704"/>
            <a:ext cx="799001"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Create</a:t>
            </a:r>
            <a:endParaRPr lang="en-GB" dirty="0">
              <a:solidFill>
                <a:srgbClr val="00336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3177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8" presetClass="emph" presetSubtype="0" fill="hold" nodeType="withEffect">
                                  <p:stCondLst>
                                    <p:cond delay="0"/>
                                  </p:stCondLst>
                                  <p:childTnLst>
                                    <p:animRot by="21600000">
                                      <p:cBhvr>
                                        <p:cTn id="49" dur="2000" fill="hold"/>
                                        <p:tgtEl>
                                          <p:spTgt spid="19"/>
                                        </p:tgtEl>
                                        <p:attrNameLst>
                                          <p:attrName>r</p:attrName>
                                        </p:attrNameLst>
                                      </p:cBhvr>
                                    </p:animRot>
                                  </p:childTnLst>
                                </p:cTn>
                              </p:par>
                              <p:par>
                                <p:cTn id="50" presetID="10" presetClass="entr" presetSubtype="0"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1000"/>
                                        <p:tgtEl>
                                          <p:spTgt spid="58"/>
                                        </p:tgtEl>
                                      </p:cBhvr>
                                    </p:animEffect>
                                    <p:anim calcmode="lin" valueType="num">
                                      <p:cBhvr>
                                        <p:cTn id="73" dur="1000" fill="hold"/>
                                        <p:tgtEl>
                                          <p:spTgt spid="58"/>
                                        </p:tgtEl>
                                        <p:attrNameLst>
                                          <p:attrName>ppt_x</p:attrName>
                                        </p:attrNameLst>
                                      </p:cBhvr>
                                      <p:tavLst>
                                        <p:tav tm="0">
                                          <p:val>
                                            <p:strVal val="#ppt_x"/>
                                          </p:val>
                                        </p:tav>
                                        <p:tav tm="100000">
                                          <p:val>
                                            <p:strVal val="#ppt_x"/>
                                          </p:val>
                                        </p:tav>
                                      </p:tavLst>
                                    </p:anim>
                                    <p:anim calcmode="lin" valueType="num">
                                      <p:cBhvr>
                                        <p:cTn id="74" dur="1000" fill="hold"/>
                                        <p:tgtEl>
                                          <p:spTgt spid="5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1000"/>
                                        <p:tgtEl>
                                          <p:spTgt spid="59"/>
                                        </p:tgtEl>
                                      </p:cBhvr>
                                    </p:animEffect>
                                    <p:anim calcmode="lin" valueType="num">
                                      <p:cBhvr>
                                        <p:cTn id="78" dur="1000" fill="hold"/>
                                        <p:tgtEl>
                                          <p:spTgt spid="59"/>
                                        </p:tgtEl>
                                        <p:attrNameLst>
                                          <p:attrName>ppt_x</p:attrName>
                                        </p:attrNameLst>
                                      </p:cBhvr>
                                      <p:tavLst>
                                        <p:tav tm="0">
                                          <p:val>
                                            <p:strVal val="#ppt_x"/>
                                          </p:val>
                                        </p:tav>
                                        <p:tav tm="100000">
                                          <p:val>
                                            <p:strVal val="#ppt_x"/>
                                          </p:val>
                                        </p:tav>
                                      </p:tavLst>
                                    </p:anim>
                                    <p:anim calcmode="lin" valueType="num">
                                      <p:cBhvr>
                                        <p:cTn id="79" dur="1000" fill="hold"/>
                                        <p:tgtEl>
                                          <p:spTgt spid="5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1000"/>
                                        <p:tgtEl>
                                          <p:spTgt spid="60"/>
                                        </p:tgtEl>
                                      </p:cBhvr>
                                    </p:animEffect>
                                    <p:anim calcmode="lin" valueType="num">
                                      <p:cBhvr>
                                        <p:cTn id="83" dur="1000" fill="hold"/>
                                        <p:tgtEl>
                                          <p:spTgt spid="60"/>
                                        </p:tgtEl>
                                        <p:attrNameLst>
                                          <p:attrName>ppt_x</p:attrName>
                                        </p:attrNameLst>
                                      </p:cBhvr>
                                      <p:tavLst>
                                        <p:tav tm="0">
                                          <p:val>
                                            <p:strVal val="#ppt_x"/>
                                          </p:val>
                                        </p:tav>
                                        <p:tav tm="100000">
                                          <p:val>
                                            <p:strVal val="#ppt_x"/>
                                          </p:val>
                                        </p:tav>
                                      </p:tavLst>
                                    </p:anim>
                                    <p:anim calcmode="lin" valueType="num">
                                      <p:cBhvr>
                                        <p:cTn id="84" dur="1000" fill="hold"/>
                                        <p:tgtEl>
                                          <p:spTgt spid="6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fade">
                                      <p:cBhvr>
                                        <p:cTn id="87" dur="1000"/>
                                        <p:tgtEl>
                                          <p:spTgt spid="67"/>
                                        </p:tgtEl>
                                      </p:cBhvr>
                                    </p:animEffect>
                                    <p:anim calcmode="lin" valueType="num">
                                      <p:cBhvr>
                                        <p:cTn id="88" dur="1000" fill="hold"/>
                                        <p:tgtEl>
                                          <p:spTgt spid="67"/>
                                        </p:tgtEl>
                                        <p:attrNameLst>
                                          <p:attrName>ppt_x</p:attrName>
                                        </p:attrNameLst>
                                      </p:cBhvr>
                                      <p:tavLst>
                                        <p:tav tm="0">
                                          <p:val>
                                            <p:strVal val="#ppt_x"/>
                                          </p:val>
                                        </p:tav>
                                        <p:tav tm="100000">
                                          <p:val>
                                            <p:strVal val="#ppt_x"/>
                                          </p:val>
                                        </p:tav>
                                      </p:tavLst>
                                    </p:anim>
                                    <p:anim calcmode="lin" valueType="num">
                                      <p:cBhvr>
                                        <p:cTn id="89" dur="1000" fill="hold"/>
                                        <p:tgtEl>
                                          <p:spTgt spid="6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1000"/>
                                        <p:tgtEl>
                                          <p:spTgt spid="68"/>
                                        </p:tgtEl>
                                      </p:cBhvr>
                                    </p:animEffect>
                                    <p:anim calcmode="lin" valueType="num">
                                      <p:cBhvr>
                                        <p:cTn id="93" dur="1000" fill="hold"/>
                                        <p:tgtEl>
                                          <p:spTgt spid="68"/>
                                        </p:tgtEl>
                                        <p:attrNameLst>
                                          <p:attrName>ppt_x</p:attrName>
                                        </p:attrNameLst>
                                      </p:cBhvr>
                                      <p:tavLst>
                                        <p:tav tm="0">
                                          <p:val>
                                            <p:strVal val="#ppt_x"/>
                                          </p:val>
                                        </p:tav>
                                        <p:tav tm="100000">
                                          <p:val>
                                            <p:strVal val="#ppt_x"/>
                                          </p:val>
                                        </p:tav>
                                      </p:tavLst>
                                    </p:anim>
                                    <p:anim calcmode="lin" valueType="num">
                                      <p:cBhvr>
                                        <p:cTn id="9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ppt_x"/>
                                          </p:val>
                                        </p:tav>
                                        <p:tav tm="100000">
                                          <p:val>
                                            <p:strVal val="#ppt_x"/>
                                          </p:val>
                                        </p:tav>
                                      </p:tavLst>
                                    </p:anim>
                                    <p:anim calcmode="lin" valueType="num">
                                      <p:cBhvr additive="base">
                                        <p:cTn id="100" dur="500" fill="hold"/>
                                        <p:tgtEl>
                                          <p:spTgt spid="2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ppt_x"/>
                                          </p:val>
                                        </p:tav>
                                        <p:tav tm="100000">
                                          <p:val>
                                            <p:strVal val="#ppt_x"/>
                                          </p:val>
                                        </p:tav>
                                      </p:tavLst>
                                    </p:anim>
                                    <p:anim calcmode="lin" valueType="num">
                                      <p:cBhvr additive="base">
                                        <p:cTn id="104" dur="500" fill="hold"/>
                                        <p:tgtEl>
                                          <p:spTgt spid="34"/>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500" fill="hold"/>
                                        <p:tgtEl>
                                          <p:spTgt spid="35"/>
                                        </p:tgtEl>
                                        <p:attrNameLst>
                                          <p:attrName>ppt_x</p:attrName>
                                        </p:attrNameLst>
                                      </p:cBhvr>
                                      <p:tavLst>
                                        <p:tav tm="0">
                                          <p:val>
                                            <p:strVal val="#ppt_x"/>
                                          </p:val>
                                        </p:tav>
                                        <p:tav tm="100000">
                                          <p:val>
                                            <p:strVal val="#ppt_x"/>
                                          </p:val>
                                        </p:tav>
                                      </p:tavLst>
                                    </p:anim>
                                    <p:anim calcmode="lin" valueType="num">
                                      <p:cBhvr additive="base">
                                        <p:cTn id="108" dur="500" fill="hold"/>
                                        <p:tgtEl>
                                          <p:spTgt spid="35"/>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6"/>
                                        </p:tgtEl>
                                        <p:attrNameLst>
                                          <p:attrName>style.visibility</p:attrName>
                                        </p:attrNameLst>
                                      </p:cBhvr>
                                      <p:to>
                                        <p:strVal val="visible"/>
                                      </p:to>
                                    </p:set>
                                    <p:anim calcmode="lin" valueType="num">
                                      <p:cBhvr additive="base">
                                        <p:cTn id="111" dur="500" fill="hold"/>
                                        <p:tgtEl>
                                          <p:spTgt spid="36"/>
                                        </p:tgtEl>
                                        <p:attrNameLst>
                                          <p:attrName>ppt_x</p:attrName>
                                        </p:attrNameLst>
                                      </p:cBhvr>
                                      <p:tavLst>
                                        <p:tav tm="0">
                                          <p:val>
                                            <p:strVal val="#ppt_x"/>
                                          </p:val>
                                        </p:tav>
                                        <p:tav tm="100000">
                                          <p:val>
                                            <p:strVal val="#ppt_x"/>
                                          </p:val>
                                        </p:tav>
                                      </p:tavLst>
                                    </p:anim>
                                    <p:anim calcmode="lin" valueType="num">
                                      <p:cBhvr additive="base">
                                        <p:cTn id="112" dur="500" fill="hold"/>
                                        <p:tgtEl>
                                          <p:spTgt spid="36"/>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7"/>
                                        </p:tgtEl>
                                        <p:attrNameLst>
                                          <p:attrName>style.visibility</p:attrName>
                                        </p:attrNameLst>
                                      </p:cBhvr>
                                      <p:to>
                                        <p:strVal val="visible"/>
                                      </p:to>
                                    </p:set>
                                    <p:anim calcmode="lin" valueType="num">
                                      <p:cBhvr additive="base">
                                        <p:cTn id="115" dur="500" fill="hold"/>
                                        <p:tgtEl>
                                          <p:spTgt spid="37"/>
                                        </p:tgtEl>
                                        <p:attrNameLst>
                                          <p:attrName>ppt_x</p:attrName>
                                        </p:attrNameLst>
                                      </p:cBhvr>
                                      <p:tavLst>
                                        <p:tav tm="0">
                                          <p:val>
                                            <p:strVal val="#ppt_x"/>
                                          </p:val>
                                        </p:tav>
                                        <p:tav tm="100000">
                                          <p:val>
                                            <p:strVal val="#ppt_x"/>
                                          </p:val>
                                        </p:tav>
                                      </p:tavLst>
                                    </p:anim>
                                    <p:anim calcmode="lin" valueType="num">
                                      <p:cBhvr additive="base">
                                        <p:cTn id="116" dur="500" fill="hold"/>
                                        <p:tgtEl>
                                          <p:spTgt spid="37"/>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 calcmode="lin" valueType="num">
                                      <p:cBhvr additive="base">
                                        <p:cTn id="119" dur="500" fill="hold"/>
                                        <p:tgtEl>
                                          <p:spTgt spid="40"/>
                                        </p:tgtEl>
                                        <p:attrNameLst>
                                          <p:attrName>ppt_x</p:attrName>
                                        </p:attrNameLst>
                                      </p:cBhvr>
                                      <p:tavLst>
                                        <p:tav tm="0">
                                          <p:val>
                                            <p:strVal val="#ppt_x"/>
                                          </p:val>
                                        </p:tav>
                                        <p:tav tm="100000">
                                          <p:val>
                                            <p:strVal val="#ppt_x"/>
                                          </p:val>
                                        </p:tav>
                                      </p:tavLst>
                                    </p:anim>
                                    <p:anim calcmode="lin" valueType="num">
                                      <p:cBhvr additive="base">
                                        <p:cTn id="120" dur="500" fill="hold"/>
                                        <p:tgtEl>
                                          <p:spTgt spid="40"/>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 calcmode="lin" valueType="num">
                                      <p:cBhvr additive="base">
                                        <p:cTn id="123" dur="500" fill="hold"/>
                                        <p:tgtEl>
                                          <p:spTgt spid="41"/>
                                        </p:tgtEl>
                                        <p:attrNameLst>
                                          <p:attrName>ppt_x</p:attrName>
                                        </p:attrNameLst>
                                      </p:cBhvr>
                                      <p:tavLst>
                                        <p:tav tm="0">
                                          <p:val>
                                            <p:strVal val="#ppt_x"/>
                                          </p:val>
                                        </p:tav>
                                        <p:tav tm="100000">
                                          <p:val>
                                            <p:strVal val="#ppt_x"/>
                                          </p:val>
                                        </p:tav>
                                      </p:tavLst>
                                    </p:anim>
                                    <p:anim calcmode="lin" valueType="num">
                                      <p:cBhvr additive="base">
                                        <p:cTn id="124" dur="500" fill="hold"/>
                                        <p:tgtEl>
                                          <p:spTgt spid="41"/>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additive="base">
                                        <p:cTn id="127" dur="500" fill="hold"/>
                                        <p:tgtEl>
                                          <p:spTgt spid="46"/>
                                        </p:tgtEl>
                                        <p:attrNameLst>
                                          <p:attrName>ppt_x</p:attrName>
                                        </p:attrNameLst>
                                      </p:cBhvr>
                                      <p:tavLst>
                                        <p:tav tm="0">
                                          <p:val>
                                            <p:strVal val="#ppt_x"/>
                                          </p:val>
                                        </p:tav>
                                        <p:tav tm="100000">
                                          <p:val>
                                            <p:strVal val="#ppt_x"/>
                                          </p:val>
                                        </p:tav>
                                      </p:tavLst>
                                    </p:anim>
                                    <p:anim calcmode="lin" valueType="num">
                                      <p:cBhvr additive="base">
                                        <p:cTn id="12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6" presetClass="entr" presetSubtype="16" fill="hold" nodeType="clickEffect">
                                  <p:stCondLst>
                                    <p:cond delay="0"/>
                                  </p:stCondLst>
                                  <p:childTnLst>
                                    <p:set>
                                      <p:cBhvr>
                                        <p:cTn id="132" dur="1" fill="hold">
                                          <p:stCondLst>
                                            <p:cond delay="0"/>
                                          </p:stCondLst>
                                        </p:cTn>
                                        <p:tgtEl>
                                          <p:spTgt spid="49"/>
                                        </p:tgtEl>
                                        <p:attrNameLst>
                                          <p:attrName>style.visibility</p:attrName>
                                        </p:attrNameLst>
                                      </p:cBhvr>
                                      <p:to>
                                        <p:strVal val="visible"/>
                                      </p:to>
                                    </p:set>
                                    <p:animEffect transition="in" filter="circle(in)">
                                      <p:cBhvr>
                                        <p:cTn id="133" dur="2000"/>
                                        <p:tgtEl>
                                          <p:spTgt spid="49"/>
                                        </p:tgtEl>
                                      </p:cBhvr>
                                    </p:animEffect>
                                  </p:childTnLst>
                                </p:cTn>
                              </p:par>
                              <p:par>
                                <p:cTn id="134" presetID="6" presetClass="entr" presetSubtype="16"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circle(in)">
                                      <p:cBhvr>
                                        <p:cTn id="136" dur="2000"/>
                                        <p:tgtEl>
                                          <p:spTgt spid="50"/>
                                        </p:tgtEl>
                                      </p:cBhvr>
                                    </p:animEffect>
                                  </p:childTnLst>
                                </p:cTn>
                              </p:par>
                              <p:par>
                                <p:cTn id="137" presetID="6" presetClass="entr" presetSubtype="16" fill="hold" grpId="0"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circle(in)">
                                      <p:cBhvr>
                                        <p:cTn id="139" dur="2000"/>
                                        <p:tgtEl>
                                          <p:spTgt spid="73"/>
                                        </p:tgtEl>
                                      </p:cBhvr>
                                    </p:animEffect>
                                  </p:childTnLst>
                                </p:cTn>
                              </p:par>
                            </p:childTnLst>
                          </p:cTn>
                        </p:par>
                      </p:childTnLst>
                    </p:cTn>
                  </p:par>
                  <p:par>
                    <p:cTn id="140" fill="hold">
                      <p:stCondLst>
                        <p:cond delay="indefinite"/>
                      </p:stCondLst>
                      <p:childTnLst>
                        <p:par>
                          <p:cTn id="141" fill="hold">
                            <p:stCondLst>
                              <p:cond delay="0"/>
                            </p:stCondLst>
                            <p:childTnLst>
                              <p:par>
                                <p:cTn id="142" presetID="31" presetClass="entr" presetSubtype="0" fill="hold" nodeType="clickEffect">
                                  <p:stCondLst>
                                    <p:cond delay="0"/>
                                  </p:stCondLst>
                                  <p:childTnLst>
                                    <p:set>
                                      <p:cBhvr>
                                        <p:cTn id="143" dur="1" fill="hold">
                                          <p:stCondLst>
                                            <p:cond delay="0"/>
                                          </p:stCondLst>
                                        </p:cTn>
                                        <p:tgtEl>
                                          <p:spTgt spid="61"/>
                                        </p:tgtEl>
                                        <p:attrNameLst>
                                          <p:attrName>style.visibility</p:attrName>
                                        </p:attrNameLst>
                                      </p:cBhvr>
                                      <p:to>
                                        <p:strVal val="visible"/>
                                      </p:to>
                                    </p:set>
                                    <p:anim calcmode="lin" valueType="num">
                                      <p:cBhvr>
                                        <p:cTn id="144" dur="1000" fill="hold"/>
                                        <p:tgtEl>
                                          <p:spTgt spid="61"/>
                                        </p:tgtEl>
                                        <p:attrNameLst>
                                          <p:attrName>ppt_w</p:attrName>
                                        </p:attrNameLst>
                                      </p:cBhvr>
                                      <p:tavLst>
                                        <p:tav tm="0">
                                          <p:val>
                                            <p:fltVal val="0"/>
                                          </p:val>
                                        </p:tav>
                                        <p:tav tm="100000">
                                          <p:val>
                                            <p:strVal val="#ppt_w"/>
                                          </p:val>
                                        </p:tav>
                                      </p:tavLst>
                                    </p:anim>
                                    <p:anim calcmode="lin" valueType="num">
                                      <p:cBhvr>
                                        <p:cTn id="145" dur="1000" fill="hold"/>
                                        <p:tgtEl>
                                          <p:spTgt spid="61"/>
                                        </p:tgtEl>
                                        <p:attrNameLst>
                                          <p:attrName>ppt_h</p:attrName>
                                        </p:attrNameLst>
                                      </p:cBhvr>
                                      <p:tavLst>
                                        <p:tav tm="0">
                                          <p:val>
                                            <p:fltVal val="0"/>
                                          </p:val>
                                        </p:tav>
                                        <p:tav tm="100000">
                                          <p:val>
                                            <p:strVal val="#ppt_h"/>
                                          </p:val>
                                        </p:tav>
                                      </p:tavLst>
                                    </p:anim>
                                    <p:anim calcmode="lin" valueType="num">
                                      <p:cBhvr>
                                        <p:cTn id="146" dur="1000" fill="hold"/>
                                        <p:tgtEl>
                                          <p:spTgt spid="61"/>
                                        </p:tgtEl>
                                        <p:attrNameLst>
                                          <p:attrName>style.rotation</p:attrName>
                                        </p:attrNameLst>
                                      </p:cBhvr>
                                      <p:tavLst>
                                        <p:tav tm="0">
                                          <p:val>
                                            <p:fltVal val="90"/>
                                          </p:val>
                                        </p:tav>
                                        <p:tav tm="100000">
                                          <p:val>
                                            <p:fltVal val="0"/>
                                          </p:val>
                                        </p:tav>
                                      </p:tavLst>
                                    </p:anim>
                                    <p:animEffect transition="in" filter="fade">
                                      <p:cBhvr>
                                        <p:cTn id="147" dur="1000"/>
                                        <p:tgtEl>
                                          <p:spTgt spid="61"/>
                                        </p:tgtEl>
                                      </p:cBhvr>
                                    </p:animEffect>
                                  </p:childTnLst>
                                </p:cTn>
                              </p:par>
                              <p:par>
                                <p:cTn id="148" presetID="31" presetClass="entr" presetSubtype="0" fill="hold" nodeType="withEffect">
                                  <p:stCondLst>
                                    <p:cond delay="0"/>
                                  </p:stCondLst>
                                  <p:childTnLst>
                                    <p:set>
                                      <p:cBhvr>
                                        <p:cTn id="149" dur="1" fill="hold">
                                          <p:stCondLst>
                                            <p:cond delay="0"/>
                                          </p:stCondLst>
                                        </p:cTn>
                                        <p:tgtEl>
                                          <p:spTgt spid="62"/>
                                        </p:tgtEl>
                                        <p:attrNameLst>
                                          <p:attrName>style.visibility</p:attrName>
                                        </p:attrNameLst>
                                      </p:cBhvr>
                                      <p:to>
                                        <p:strVal val="visible"/>
                                      </p:to>
                                    </p:set>
                                    <p:anim calcmode="lin" valueType="num">
                                      <p:cBhvr>
                                        <p:cTn id="150" dur="1000" fill="hold"/>
                                        <p:tgtEl>
                                          <p:spTgt spid="62"/>
                                        </p:tgtEl>
                                        <p:attrNameLst>
                                          <p:attrName>ppt_w</p:attrName>
                                        </p:attrNameLst>
                                      </p:cBhvr>
                                      <p:tavLst>
                                        <p:tav tm="0">
                                          <p:val>
                                            <p:fltVal val="0"/>
                                          </p:val>
                                        </p:tav>
                                        <p:tav tm="100000">
                                          <p:val>
                                            <p:strVal val="#ppt_w"/>
                                          </p:val>
                                        </p:tav>
                                      </p:tavLst>
                                    </p:anim>
                                    <p:anim calcmode="lin" valueType="num">
                                      <p:cBhvr>
                                        <p:cTn id="151" dur="1000" fill="hold"/>
                                        <p:tgtEl>
                                          <p:spTgt spid="62"/>
                                        </p:tgtEl>
                                        <p:attrNameLst>
                                          <p:attrName>ppt_h</p:attrName>
                                        </p:attrNameLst>
                                      </p:cBhvr>
                                      <p:tavLst>
                                        <p:tav tm="0">
                                          <p:val>
                                            <p:fltVal val="0"/>
                                          </p:val>
                                        </p:tav>
                                        <p:tav tm="100000">
                                          <p:val>
                                            <p:strVal val="#ppt_h"/>
                                          </p:val>
                                        </p:tav>
                                      </p:tavLst>
                                    </p:anim>
                                    <p:anim calcmode="lin" valueType="num">
                                      <p:cBhvr>
                                        <p:cTn id="152" dur="1000" fill="hold"/>
                                        <p:tgtEl>
                                          <p:spTgt spid="62"/>
                                        </p:tgtEl>
                                        <p:attrNameLst>
                                          <p:attrName>style.rotation</p:attrName>
                                        </p:attrNameLst>
                                      </p:cBhvr>
                                      <p:tavLst>
                                        <p:tav tm="0">
                                          <p:val>
                                            <p:fltVal val="90"/>
                                          </p:val>
                                        </p:tav>
                                        <p:tav tm="100000">
                                          <p:val>
                                            <p:fltVal val="0"/>
                                          </p:val>
                                        </p:tav>
                                      </p:tavLst>
                                    </p:anim>
                                    <p:animEffect transition="in" filter="fade">
                                      <p:cBhvr>
                                        <p:cTn id="153" dur="1000"/>
                                        <p:tgtEl>
                                          <p:spTgt spid="62"/>
                                        </p:tgtEl>
                                      </p:cBhvr>
                                    </p:animEffect>
                                  </p:childTnLst>
                                </p:cTn>
                              </p:par>
                              <p:par>
                                <p:cTn id="154" presetID="31" presetClass="entr" presetSubtype="0" fill="hold" grpId="0" nodeType="withEffect">
                                  <p:stCondLst>
                                    <p:cond delay="0"/>
                                  </p:stCondLst>
                                  <p:childTnLst>
                                    <p:set>
                                      <p:cBhvr>
                                        <p:cTn id="155" dur="1" fill="hold">
                                          <p:stCondLst>
                                            <p:cond delay="0"/>
                                          </p:stCondLst>
                                        </p:cTn>
                                        <p:tgtEl>
                                          <p:spTgt spid="63"/>
                                        </p:tgtEl>
                                        <p:attrNameLst>
                                          <p:attrName>style.visibility</p:attrName>
                                        </p:attrNameLst>
                                      </p:cBhvr>
                                      <p:to>
                                        <p:strVal val="visible"/>
                                      </p:to>
                                    </p:set>
                                    <p:anim calcmode="lin" valueType="num">
                                      <p:cBhvr>
                                        <p:cTn id="156" dur="1000" fill="hold"/>
                                        <p:tgtEl>
                                          <p:spTgt spid="63"/>
                                        </p:tgtEl>
                                        <p:attrNameLst>
                                          <p:attrName>ppt_w</p:attrName>
                                        </p:attrNameLst>
                                      </p:cBhvr>
                                      <p:tavLst>
                                        <p:tav tm="0">
                                          <p:val>
                                            <p:fltVal val="0"/>
                                          </p:val>
                                        </p:tav>
                                        <p:tav tm="100000">
                                          <p:val>
                                            <p:strVal val="#ppt_w"/>
                                          </p:val>
                                        </p:tav>
                                      </p:tavLst>
                                    </p:anim>
                                    <p:anim calcmode="lin" valueType="num">
                                      <p:cBhvr>
                                        <p:cTn id="157" dur="1000" fill="hold"/>
                                        <p:tgtEl>
                                          <p:spTgt spid="63"/>
                                        </p:tgtEl>
                                        <p:attrNameLst>
                                          <p:attrName>ppt_h</p:attrName>
                                        </p:attrNameLst>
                                      </p:cBhvr>
                                      <p:tavLst>
                                        <p:tav tm="0">
                                          <p:val>
                                            <p:fltVal val="0"/>
                                          </p:val>
                                        </p:tav>
                                        <p:tav tm="100000">
                                          <p:val>
                                            <p:strVal val="#ppt_h"/>
                                          </p:val>
                                        </p:tav>
                                      </p:tavLst>
                                    </p:anim>
                                    <p:anim calcmode="lin" valueType="num">
                                      <p:cBhvr>
                                        <p:cTn id="158" dur="1000" fill="hold"/>
                                        <p:tgtEl>
                                          <p:spTgt spid="63"/>
                                        </p:tgtEl>
                                        <p:attrNameLst>
                                          <p:attrName>style.rotation</p:attrName>
                                        </p:attrNameLst>
                                      </p:cBhvr>
                                      <p:tavLst>
                                        <p:tav tm="0">
                                          <p:val>
                                            <p:fltVal val="90"/>
                                          </p:val>
                                        </p:tav>
                                        <p:tav tm="100000">
                                          <p:val>
                                            <p:fltVal val="0"/>
                                          </p:val>
                                        </p:tav>
                                      </p:tavLst>
                                    </p:anim>
                                    <p:animEffect transition="in" filter="fade">
                                      <p:cBhvr>
                                        <p:cTn id="159" dur="1000"/>
                                        <p:tgtEl>
                                          <p:spTgt spid="63"/>
                                        </p:tgtEl>
                                      </p:cBhvr>
                                    </p:animEffect>
                                  </p:childTnLst>
                                </p:cTn>
                              </p:par>
                              <p:par>
                                <p:cTn id="160" presetID="31" presetClass="entr" presetSubtype="0" fill="hold" nodeType="withEffect">
                                  <p:stCondLst>
                                    <p:cond delay="0"/>
                                  </p:stCondLst>
                                  <p:childTnLst>
                                    <p:set>
                                      <p:cBhvr>
                                        <p:cTn id="161" dur="1" fill="hold">
                                          <p:stCondLst>
                                            <p:cond delay="0"/>
                                          </p:stCondLst>
                                        </p:cTn>
                                        <p:tgtEl>
                                          <p:spTgt spid="64"/>
                                        </p:tgtEl>
                                        <p:attrNameLst>
                                          <p:attrName>style.visibility</p:attrName>
                                        </p:attrNameLst>
                                      </p:cBhvr>
                                      <p:to>
                                        <p:strVal val="visible"/>
                                      </p:to>
                                    </p:set>
                                    <p:anim calcmode="lin" valueType="num">
                                      <p:cBhvr>
                                        <p:cTn id="162" dur="1000" fill="hold"/>
                                        <p:tgtEl>
                                          <p:spTgt spid="64"/>
                                        </p:tgtEl>
                                        <p:attrNameLst>
                                          <p:attrName>ppt_w</p:attrName>
                                        </p:attrNameLst>
                                      </p:cBhvr>
                                      <p:tavLst>
                                        <p:tav tm="0">
                                          <p:val>
                                            <p:fltVal val="0"/>
                                          </p:val>
                                        </p:tav>
                                        <p:tav tm="100000">
                                          <p:val>
                                            <p:strVal val="#ppt_w"/>
                                          </p:val>
                                        </p:tav>
                                      </p:tavLst>
                                    </p:anim>
                                    <p:anim calcmode="lin" valueType="num">
                                      <p:cBhvr>
                                        <p:cTn id="163" dur="1000" fill="hold"/>
                                        <p:tgtEl>
                                          <p:spTgt spid="64"/>
                                        </p:tgtEl>
                                        <p:attrNameLst>
                                          <p:attrName>ppt_h</p:attrName>
                                        </p:attrNameLst>
                                      </p:cBhvr>
                                      <p:tavLst>
                                        <p:tav tm="0">
                                          <p:val>
                                            <p:fltVal val="0"/>
                                          </p:val>
                                        </p:tav>
                                        <p:tav tm="100000">
                                          <p:val>
                                            <p:strVal val="#ppt_h"/>
                                          </p:val>
                                        </p:tav>
                                      </p:tavLst>
                                    </p:anim>
                                    <p:anim calcmode="lin" valueType="num">
                                      <p:cBhvr>
                                        <p:cTn id="164" dur="1000" fill="hold"/>
                                        <p:tgtEl>
                                          <p:spTgt spid="64"/>
                                        </p:tgtEl>
                                        <p:attrNameLst>
                                          <p:attrName>style.rotation</p:attrName>
                                        </p:attrNameLst>
                                      </p:cBhvr>
                                      <p:tavLst>
                                        <p:tav tm="0">
                                          <p:val>
                                            <p:fltVal val="90"/>
                                          </p:val>
                                        </p:tav>
                                        <p:tav tm="100000">
                                          <p:val>
                                            <p:fltVal val="0"/>
                                          </p:val>
                                        </p:tav>
                                      </p:tavLst>
                                    </p:anim>
                                    <p:animEffect transition="in" filter="fade">
                                      <p:cBhvr>
                                        <p:cTn id="165" dur="1000"/>
                                        <p:tgtEl>
                                          <p:spTgt spid="64"/>
                                        </p:tgtEl>
                                      </p:cBhvr>
                                    </p:animEffect>
                                  </p:childTnLst>
                                </p:cTn>
                              </p:par>
                              <p:par>
                                <p:cTn id="166" presetID="31" presetClass="entr" presetSubtype="0" fill="hold" grpId="0" nodeType="withEffect">
                                  <p:stCondLst>
                                    <p:cond delay="0"/>
                                  </p:stCondLst>
                                  <p:childTnLst>
                                    <p:set>
                                      <p:cBhvr>
                                        <p:cTn id="167" dur="1" fill="hold">
                                          <p:stCondLst>
                                            <p:cond delay="0"/>
                                          </p:stCondLst>
                                        </p:cTn>
                                        <p:tgtEl>
                                          <p:spTgt spid="65"/>
                                        </p:tgtEl>
                                        <p:attrNameLst>
                                          <p:attrName>style.visibility</p:attrName>
                                        </p:attrNameLst>
                                      </p:cBhvr>
                                      <p:to>
                                        <p:strVal val="visible"/>
                                      </p:to>
                                    </p:set>
                                    <p:anim calcmode="lin" valueType="num">
                                      <p:cBhvr>
                                        <p:cTn id="168" dur="1000" fill="hold"/>
                                        <p:tgtEl>
                                          <p:spTgt spid="65"/>
                                        </p:tgtEl>
                                        <p:attrNameLst>
                                          <p:attrName>ppt_w</p:attrName>
                                        </p:attrNameLst>
                                      </p:cBhvr>
                                      <p:tavLst>
                                        <p:tav tm="0">
                                          <p:val>
                                            <p:fltVal val="0"/>
                                          </p:val>
                                        </p:tav>
                                        <p:tav tm="100000">
                                          <p:val>
                                            <p:strVal val="#ppt_w"/>
                                          </p:val>
                                        </p:tav>
                                      </p:tavLst>
                                    </p:anim>
                                    <p:anim calcmode="lin" valueType="num">
                                      <p:cBhvr>
                                        <p:cTn id="169" dur="1000" fill="hold"/>
                                        <p:tgtEl>
                                          <p:spTgt spid="65"/>
                                        </p:tgtEl>
                                        <p:attrNameLst>
                                          <p:attrName>ppt_h</p:attrName>
                                        </p:attrNameLst>
                                      </p:cBhvr>
                                      <p:tavLst>
                                        <p:tav tm="0">
                                          <p:val>
                                            <p:fltVal val="0"/>
                                          </p:val>
                                        </p:tav>
                                        <p:tav tm="100000">
                                          <p:val>
                                            <p:strVal val="#ppt_h"/>
                                          </p:val>
                                        </p:tav>
                                      </p:tavLst>
                                    </p:anim>
                                    <p:anim calcmode="lin" valueType="num">
                                      <p:cBhvr>
                                        <p:cTn id="170" dur="1000" fill="hold"/>
                                        <p:tgtEl>
                                          <p:spTgt spid="65"/>
                                        </p:tgtEl>
                                        <p:attrNameLst>
                                          <p:attrName>style.rotation</p:attrName>
                                        </p:attrNameLst>
                                      </p:cBhvr>
                                      <p:tavLst>
                                        <p:tav tm="0">
                                          <p:val>
                                            <p:fltVal val="90"/>
                                          </p:val>
                                        </p:tav>
                                        <p:tav tm="100000">
                                          <p:val>
                                            <p:fltVal val="0"/>
                                          </p:val>
                                        </p:tav>
                                      </p:tavLst>
                                    </p:anim>
                                    <p:animEffect transition="in" filter="fade">
                                      <p:cBhvr>
                                        <p:cTn id="171" dur="1000"/>
                                        <p:tgtEl>
                                          <p:spTgt spid="65"/>
                                        </p:tgtEl>
                                      </p:cBhvr>
                                    </p:animEffect>
                                  </p:childTnLst>
                                </p:cTn>
                              </p:par>
                              <p:par>
                                <p:cTn id="172" presetID="31" presetClass="entr" presetSubtype="0" fill="hold" nodeType="withEffect">
                                  <p:stCondLst>
                                    <p:cond delay="0"/>
                                  </p:stCondLst>
                                  <p:childTnLst>
                                    <p:set>
                                      <p:cBhvr>
                                        <p:cTn id="173" dur="1" fill="hold">
                                          <p:stCondLst>
                                            <p:cond delay="0"/>
                                          </p:stCondLst>
                                        </p:cTn>
                                        <p:tgtEl>
                                          <p:spTgt spid="66"/>
                                        </p:tgtEl>
                                        <p:attrNameLst>
                                          <p:attrName>style.visibility</p:attrName>
                                        </p:attrNameLst>
                                      </p:cBhvr>
                                      <p:to>
                                        <p:strVal val="visible"/>
                                      </p:to>
                                    </p:set>
                                    <p:anim calcmode="lin" valueType="num">
                                      <p:cBhvr>
                                        <p:cTn id="174" dur="1000" fill="hold"/>
                                        <p:tgtEl>
                                          <p:spTgt spid="66"/>
                                        </p:tgtEl>
                                        <p:attrNameLst>
                                          <p:attrName>ppt_w</p:attrName>
                                        </p:attrNameLst>
                                      </p:cBhvr>
                                      <p:tavLst>
                                        <p:tav tm="0">
                                          <p:val>
                                            <p:fltVal val="0"/>
                                          </p:val>
                                        </p:tav>
                                        <p:tav tm="100000">
                                          <p:val>
                                            <p:strVal val="#ppt_w"/>
                                          </p:val>
                                        </p:tav>
                                      </p:tavLst>
                                    </p:anim>
                                    <p:anim calcmode="lin" valueType="num">
                                      <p:cBhvr>
                                        <p:cTn id="175" dur="1000" fill="hold"/>
                                        <p:tgtEl>
                                          <p:spTgt spid="66"/>
                                        </p:tgtEl>
                                        <p:attrNameLst>
                                          <p:attrName>ppt_h</p:attrName>
                                        </p:attrNameLst>
                                      </p:cBhvr>
                                      <p:tavLst>
                                        <p:tav tm="0">
                                          <p:val>
                                            <p:fltVal val="0"/>
                                          </p:val>
                                        </p:tav>
                                        <p:tav tm="100000">
                                          <p:val>
                                            <p:strVal val="#ppt_h"/>
                                          </p:val>
                                        </p:tav>
                                      </p:tavLst>
                                    </p:anim>
                                    <p:anim calcmode="lin" valueType="num">
                                      <p:cBhvr>
                                        <p:cTn id="176" dur="1000" fill="hold"/>
                                        <p:tgtEl>
                                          <p:spTgt spid="66"/>
                                        </p:tgtEl>
                                        <p:attrNameLst>
                                          <p:attrName>style.rotation</p:attrName>
                                        </p:attrNameLst>
                                      </p:cBhvr>
                                      <p:tavLst>
                                        <p:tav tm="0">
                                          <p:val>
                                            <p:fltVal val="90"/>
                                          </p:val>
                                        </p:tav>
                                        <p:tav tm="100000">
                                          <p:val>
                                            <p:fltVal val="0"/>
                                          </p:val>
                                        </p:tav>
                                      </p:tavLst>
                                    </p:anim>
                                    <p:animEffect transition="in" filter="fade">
                                      <p:cBhvr>
                                        <p:cTn id="177" dur="1000"/>
                                        <p:tgtEl>
                                          <p:spTgt spid="66"/>
                                        </p:tgtEl>
                                      </p:cBhvr>
                                    </p:animEffect>
                                  </p:childTnLst>
                                </p:cTn>
                              </p:par>
                              <p:par>
                                <p:cTn id="178" presetID="31" presetClass="entr" presetSubtype="0" fill="hold" grpId="0" nodeType="withEffect">
                                  <p:stCondLst>
                                    <p:cond delay="0"/>
                                  </p:stCondLst>
                                  <p:childTnLst>
                                    <p:set>
                                      <p:cBhvr>
                                        <p:cTn id="179" dur="1" fill="hold">
                                          <p:stCondLst>
                                            <p:cond delay="0"/>
                                          </p:stCondLst>
                                        </p:cTn>
                                        <p:tgtEl>
                                          <p:spTgt spid="69"/>
                                        </p:tgtEl>
                                        <p:attrNameLst>
                                          <p:attrName>style.visibility</p:attrName>
                                        </p:attrNameLst>
                                      </p:cBhvr>
                                      <p:to>
                                        <p:strVal val="visible"/>
                                      </p:to>
                                    </p:set>
                                    <p:anim calcmode="lin" valueType="num">
                                      <p:cBhvr>
                                        <p:cTn id="180" dur="1000" fill="hold"/>
                                        <p:tgtEl>
                                          <p:spTgt spid="69"/>
                                        </p:tgtEl>
                                        <p:attrNameLst>
                                          <p:attrName>ppt_w</p:attrName>
                                        </p:attrNameLst>
                                      </p:cBhvr>
                                      <p:tavLst>
                                        <p:tav tm="0">
                                          <p:val>
                                            <p:fltVal val="0"/>
                                          </p:val>
                                        </p:tav>
                                        <p:tav tm="100000">
                                          <p:val>
                                            <p:strVal val="#ppt_w"/>
                                          </p:val>
                                        </p:tav>
                                      </p:tavLst>
                                    </p:anim>
                                    <p:anim calcmode="lin" valueType="num">
                                      <p:cBhvr>
                                        <p:cTn id="181" dur="1000" fill="hold"/>
                                        <p:tgtEl>
                                          <p:spTgt spid="69"/>
                                        </p:tgtEl>
                                        <p:attrNameLst>
                                          <p:attrName>ppt_h</p:attrName>
                                        </p:attrNameLst>
                                      </p:cBhvr>
                                      <p:tavLst>
                                        <p:tav tm="0">
                                          <p:val>
                                            <p:fltVal val="0"/>
                                          </p:val>
                                        </p:tav>
                                        <p:tav tm="100000">
                                          <p:val>
                                            <p:strVal val="#ppt_h"/>
                                          </p:val>
                                        </p:tav>
                                      </p:tavLst>
                                    </p:anim>
                                    <p:anim calcmode="lin" valueType="num">
                                      <p:cBhvr>
                                        <p:cTn id="182" dur="1000" fill="hold"/>
                                        <p:tgtEl>
                                          <p:spTgt spid="69"/>
                                        </p:tgtEl>
                                        <p:attrNameLst>
                                          <p:attrName>style.rotation</p:attrName>
                                        </p:attrNameLst>
                                      </p:cBhvr>
                                      <p:tavLst>
                                        <p:tav tm="0">
                                          <p:val>
                                            <p:fltVal val="90"/>
                                          </p:val>
                                        </p:tav>
                                        <p:tav tm="100000">
                                          <p:val>
                                            <p:fltVal val="0"/>
                                          </p:val>
                                        </p:tav>
                                      </p:tavLst>
                                    </p:anim>
                                    <p:animEffect transition="in" filter="fade">
                                      <p:cBhvr>
                                        <p:cTn id="183" dur="1000"/>
                                        <p:tgtEl>
                                          <p:spTgt spid="69"/>
                                        </p:tgtEl>
                                      </p:cBhvr>
                                    </p:animEffect>
                                  </p:childTnLst>
                                </p:cTn>
                              </p:par>
                              <p:par>
                                <p:cTn id="184" presetID="31" presetClass="entr" presetSubtype="0" fill="hold" grpId="0" nodeType="withEffect">
                                  <p:stCondLst>
                                    <p:cond delay="0"/>
                                  </p:stCondLst>
                                  <p:childTnLst>
                                    <p:set>
                                      <p:cBhvr>
                                        <p:cTn id="185" dur="1" fill="hold">
                                          <p:stCondLst>
                                            <p:cond delay="0"/>
                                          </p:stCondLst>
                                        </p:cTn>
                                        <p:tgtEl>
                                          <p:spTgt spid="70"/>
                                        </p:tgtEl>
                                        <p:attrNameLst>
                                          <p:attrName>style.visibility</p:attrName>
                                        </p:attrNameLst>
                                      </p:cBhvr>
                                      <p:to>
                                        <p:strVal val="visible"/>
                                      </p:to>
                                    </p:set>
                                    <p:anim calcmode="lin" valueType="num">
                                      <p:cBhvr>
                                        <p:cTn id="186" dur="1000" fill="hold"/>
                                        <p:tgtEl>
                                          <p:spTgt spid="70"/>
                                        </p:tgtEl>
                                        <p:attrNameLst>
                                          <p:attrName>ppt_w</p:attrName>
                                        </p:attrNameLst>
                                      </p:cBhvr>
                                      <p:tavLst>
                                        <p:tav tm="0">
                                          <p:val>
                                            <p:fltVal val="0"/>
                                          </p:val>
                                        </p:tav>
                                        <p:tav tm="100000">
                                          <p:val>
                                            <p:strVal val="#ppt_w"/>
                                          </p:val>
                                        </p:tav>
                                      </p:tavLst>
                                    </p:anim>
                                    <p:anim calcmode="lin" valueType="num">
                                      <p:cBhvr>
                                        <p:cTn id="187" dur="1000" fill="hold"/>
                                        <p:tgtEl>
                                          <p:spTgt spid="70"/>
                                        </p:tgtEl>
                                        <p:attrNameLst>
                                          <p:attrName>ppt_h</p:attrName>
                                        </p:attrNameLst>
                                      </p:cBhvr>
                                      <p:tavLst>
                                        <p:tav tm="0">
                                          <p:val>
                                            <p:fltVal val="0"/>
                                          </p:val>
                                        </p:tav>
                                        <p:tav tm="100000">
                                          <p:val>
                                            <p:strVal val="#ppt_h"/>
                                          </p:val>
                                        </p:tav>
                                      </p:tavLst>
                                    </p:anim>
                                    <p:anim calcmode="lin" valueType="num">
                                      <p:cBhvr>
                                        <p:cTn id="188" dur="1000" fill="hold"/>
                                        <p:tgtEl>
                                          <p:spTgt spid="70"/>
                                        </p:tgtEl>
                                        <p:attrNameLst>
                                          <p:attrName>style.rotation</p:attrName>
                                        </p:attrNameLst>
                                      </p:cBhvr>
                                      <p:tavLst>
                                        <p:tav tm="0">
                                          <p:val>
                                            <p:fltVal val="90"/>
                                          </p:val>
                                        </p:tav>
                                        <p:tav tm="100000">
                                          <p:val>
                                            <p:fltVal val="0"/>
                                          </p:val>
                                        </p:tav>
                                      </p:tavLst>
                                    </p:anim>
                                    <p:animEffect transition="in" filter="fade">
                                      <p:cBhvr>
                                        <p:cTn id="189"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7" grpId="0"/>
      <p:bldP spid="18" grpId="0"/>
      <p:bldP spid="22" grpId="0"/>
      <p:bldP spid="34" grpId="0" animBg="1"/>
      <p:bldP spid="37" grpId="0"/>
      <p:bldP spid="41" grpId="0"/>
      <p:bldP spid="46" grpId="0"/>
      <p:bldP spid="50" grpId="0" animBg="1"/>
      <p:bldP spid="59" grpId="0"/>
      <p:bldP spid="63" grpId="0"/>
      <p:bldP spid="65" grpId="0"/>
      <p:bldP spid="67" grpId="0"/>
      <p:bldP spid="68" grpId="0"/>
      <p:bldP spid="69" grpId="0"/>
      <p:bldP spid="70" grpId="0"/>
      <p:bldP spid="71" grpId="0"/>
      <p:bldP spid="7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2594-18BB-DD8E-3E04-8534EABABD02}"/>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a:solidFill>
                  <a:schemeClr val="bg1"/>
                </a:solidFill>
                <a:latin typeface="Calibri" panose="020F0502020204030204" pitchFamily="34" charset="0"/>
                <a:cs typeface="Calibri" panose="020F0502020204030204" pitchFamily="34" charset="0"/>
              </a:rPr>
              <a:t> SƠ ĐỒ TÁC VỤ CẬP NHẬT LỊCH SỬ HOẠT ĐỘNG CỦA THIẾT BỊ SMB – TMS</a:t>
            </a:r>
            <a:endParaRPr lang="en-GB" sz="2400" b="1" dirty="0">
              <a:solidFill>
                <a:schemeClr val="bg1"/>
              </a:solidFill>
              <a:latin typeface="Calibri" panose="020F0502020204030204" pitchFamily="34" charset="0"/>
              <a:cs typeface="Calibri" panose="020F0502020204030204" pitchFamily="34" charset="0"/>
            </a:endParaRPr>
          </a:p>
        </p:txBody>
      </p:sp>
      <p:sp>
        <p:nvSpPr>
          <p:cNvPr id="13" name="Rectangle: Top Corners One Rounded and One Snipped 12">
            <a:extLst>
              <a:ext uri="{FF2B5EF4-FFF2-40B4-BE49-F238E27FC236}">
                <a16:creationId xmlns:a16="http://schemas.microsoft.com/office/drawing/2014/main" id="{7CFBCDB8-00D9-48E4-A5BC-E59DFB6AB453}"/>
              </a:ext>
            </a:extLst>
          </p:cNvPr>
          <p:cNvSpPr/>
          <p:nvPr/>
        </p:nvSpPr>
        <p:spPr>
          <a:xfrm>
            <a:off x="754831" y="1112795"/>
            <a:ext cx="1780629" cy="1824812"/>
          </a:xfrm>
          <a:prstGeom prst="snip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a:t>Serialnumber</a:t>
            </a:r>
          </a:p>
          <a:p>
            <a:r>
              <a:rPr lang="vi-VN"/>
              <a:t>Cpu: 50.00</a:t>
            </a:r>
          </a:p>
          <a:p>
            <a:r>
              <a:rPr lang="vi-VN"/>
              <a:t>Ram: 50.00</a:t>
            </a:r>
          </a:p>
          <a:p>
            <a:endParaRPr lang="vi-VN"/>
          </a:p>
          <a:p>
            <a:endParaRPr lang="en-GB"/>
          </a:p>
        </p:txBody>
      </p:sp>
      <p:pic>
        <p:nvPicPr>
          <p:cNvPr id="21" name="Picture 20" descr="A picture containing screenshot, colorfulness, graphics, rectangle&#10;&#10;Description automatically generated">
            <a:extLst>
              <a:ext uri="{FF2B5EF4-FFF2-40B4-BE49-F238E27FC236}">
                <a16:creationId xmlns:a16="http://schemas.microsoft.com/office/drawing/2014/main" id="{9F451DD1-56E8-0B2A-B7EF-3CB9D7DC5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015" y="1698496"/>
            <a:ext cx="1075246" cy="1075246"/>
          </a:xfrm>
          <a:prstGeom prst="rect">
            <a:avLst/>
          </a:prstGeom>
        </p:spPr>
      </p:pic>
      <p:sp>
        <p:nvSpPr>
          <p:cNvPr id="22" name="TextBox 21">
            <a:extLst>
              <a:ext uri="{FF2B5EF4-FFF2-40B4-BE49-F238E27FC236}">
                <a16:creationId xmlns:a16="http://schemas.microsoft.com/office/drawing/2014/main" id="{CA152C1D-9968-0E0E-AD97-5128E34DE10D}"/>
              </a:ext>
            </a:extLst>
          </p:cNvPr>
          <p:cNvSpPr txBox="1"/>
          <p:nvPr/>
        </p:nvSpPr>
        <p:spPr>
          <a:xfrm>
            <a:off x="3824389" y="2898733"/>
            <a:ext cx="905132" cy="369332"/>
          </a:xfrm>
          <a:prstGeom prst="rect">
            <a:avLst/>
          </a:prstGeom>
          <a:noFill/>
        </p:spPr>
        <p:txBody>
          <a:bodyPr wrap="square">
            <a:spAutoFit/>
          </a:bodyPr>
          <a:lstStyle/>
          <a:p>
            <a:r>
              <a:rPr lang="vi-VN" sz="1800" spc="-1" dirty="0">
                <a:solidFill>
                  <a:srgbClr val="003366"/>
                </a:solidFill>
                <a:latin typeface="Calibri"/>
              </a:rPr>
              <a:t>Server</a:t>
            </a:r>
            <a:endParaRPr lang="en-GB" dirty="0">
              <a:solidFill>
                <a:srgbClr val="003366"/>
              </a:solidFill>
            </a:endParaRPr>
          </a:p>
        </p:txBody>
      </p:sp>
      <p:sp>
        <p:nvSpPr>
          <p:cNvPr id="50" name="Rectangle: Top Corners One Rounded and One Snipped 49">
            <a:extLst>
              <a:ext uri="{FF2B5EF4-FFF2-40B4-BE49-F238E27FC236}">
                <a16:creationId xmlns:a16="http://schemas.microsoft.com/office/drawing/2014/main" id="{8655E3A0-E0B1-A22D-5B2A-0D4E793CD609}"/>
              </a:ext>
            </a:extLst>
          </p:cNvPr>
          <p:cNvSpPr/>
          <p:nvPr/>
        </p:nvSpPr>
        <p:spPr>
          <a:xfrm>
            <a:off x="754832" y="3405900"/>
            <a:ext cx="1825340" cy="2453607"/>
          </a:xfrm>
          <a:prstGeom prst="snip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a:t>Serialnumber</a:t>
            </a:r>
          </a:p>
          <a:p>
            <a:r>
              <a:rPr lang="vi-VN"/>
              <a:t>App: MyTV</a:t>
            </a:r>
          </a:p>
          <a:p>
            <a:r>
              <a:rPr lang="vi-VN"/>
              <a:t>Ver: 255</a:t>
            </a:r>
          </a:p>
          <a:p>
            <a:r>
              <a:rPr lang="vi-VN"/>
              <a:t>Cpu: 50.00</a:t>
            </a:r>
          </a:p>
          <a:p>
            <a:r>
              <a:rPr lang="vi-VN"/>
              <a:t>Ram: 50.00</a:t>
            </a:r>
          </a:p>
          <a:p>
            <a:r>
              <a:rPr lang="vi-VN"/>
              <a:t>Main: true</a:t>
            </a:r>
          </a:p>
          <a:p>
            <a:endParaRPr lang="vi-VN"/>
          </a:p>
        </p:txBody>
      </p:sp>
      <p:cxnSp>
        <p:nvCxnSpPr>
          <p:cNvPr id="60" name="Straight Arrow Connector 59">
            <a:extLst>
              <a:ext uri="{FF2B5EF4-FFF2-40B4-BE49-F238E27FC236}">
                <a16:creationId xmlns:a16="http://schemas.microsoft.com/office/drawing/2014/main" id="{98ED30B6-EDED-92E0-7F27-E5A1D093D8A1}"/>
              </a:ext>
            </a:extLst>
          </p:cNvPr>
          <p:cNvCxnSpPr>
            <a:cxnSpLocks/>
          </p:cNvCxnSpPr>
          <p:nvPr/>
        </p:nvCxnSpPr>
        <p:spPr>
          <a:xfrm>
            <a:off x="2837146" y="2258437"/>
            <a:ext cx="755029" cy="927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62" name="Picture 61" descr="A picture containing screenshot, colorfulness, graphics, rectangle&#10;&#10;Description automatically generated">
            <a:extLst>
              <a:ext uri="{FF2B5EF4-FFF2-40B4-BE49-F238E27FC236}">
                <a16:creationId xmlns:a16="http://schemas.microsoft.com/office/drawing/2014/main" id="{D4C0FDED-4388-1BAC-C08E-3620211C7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390" y="4207143"/>
            <a:ext cx="1128640" cy="1128640"/>
          </a:xfrm>
          <a:prstGeom prst="rect">
            <a:avLst/>
          </a:prstGeom>
        </p:spPr>
      </p:pic>
      <p:sp>
        <p:nvSpPr>
          <p:cNvPr id="63" name="TextBox 62">
            <a:extLst>
              <a:ext uri="{FF2B5EF4-FFF2-40B4-BE49-F238E27FC236}">
                <a16:creationId xmlns:a16="http://schemas.microsoft.com/office/drawing/2014/main" id="{56652275-8204-E475-73A1-87514A82D0E6}"/>
              </a:ext>
            </a:extLst>
          </p:cNvPr>
          <p:cNvSpPr txBox="1"/>
          <p:nvPr/>
        </p:nvSpPr>
        <p:spPr>
          <a:xfrm>
            <a:off x="3793072" y="5430232"/>
            <a:ext cx="905132" cy="369332"/>
          </a:xfrm>
          <a:prstGeom prst="rect">
            <a:avLst/>
          </a:prstGeom>
          <a:noFill/>
        </p:spPr>
        <p:txBody>
          <a:bodyPr wrap="square">
            <a:spAutoFit/>
          </a:bodyPr>
          <a:lstStyle/>
          <a:p>
            <a:r>
              <a:rPr lang="vi-VN" sz="1800" spc="-1" dirty="0">
                <a:solidFill>
                  <a:srgbClr val="003366"/>
                </a:solidFill>
                <a:latin typeface="Calibri"/>
              </a:rPr>
              <a:t>Server</a:t>
            </a:r>
            <a:endParaRPr lang="en-GB" dirty="0">
              <a:solidFill>
                <a:srgbClr val="003366"/>
              </a:solidFill>
            </a:endParaRPr>
          </a:p>
        </p:txBody>
      </p:sp>
      <p:cxnSp>
        <p:nvCxnSpPr>
          <p:cNvPr id="66" name="Straight Arrow Connector 65">
            <a:extLst>
              <a:ext uri="{FF2B5EF4-FFF2-40B4-BE49-F238E27FC236}">
                <a16:creationId xmlns:a16="http://schemas.microsoft.com/office/drawing/2014/main" id="{4255E386-0393-BA47-5BBC-39016EEFBA58}"/>
              </a:ext>
            </a:extLst>
          </p:cNvPr>
          <p:cNvCxnSpPr>
            <a:cxnSpLocks/>
          </p:cNvCxnSpPr>
          <p:nvPr/>
        </p:nvCxnSpPr>
        <p:spPr>
          <a:xfrm>
            <a:off x="2839218" y="4793781"/>
            <a:ext cx="755029" cy="927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92202B5B-57CE-2189-5DE0-D90C568BC70F}"/>
              </a:ext>
            </a:extLst>
          </p:cNvPr>
          <p:cNvSpPr txBox="1"/>
          <p:nvPr/>
        </p:nvSpPr>
        <p:spPr>
          <a:xfrm>
            <a:off x="2866078" y="1789079"/>
            <a:ext cx="601383"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Http</a:t>
            </a:r>
            <a:endParaRPr lang="en-GB" dirty="0">
              <a:solidFill>
                <a:srgbClr val="003366"/>
              </a:solidFill>
              <a:latin typeface="Calibri" panose="020F0502020204030204" pitchFamily="34" charset="0"/>
              <a:cs typeface="Calibri" panose="020F0502020204030204" pitchFamily="34" charset="0"/>
            </a:endParaRPr>
          </a:p>
        </p:txBody>
      </p:sp>
      <p:sp>
        <p:nvSpPr>
          <p:cNvPr id="70" name="TextBox 69">
            <a:extLst>
              <a:ext uri="{FF2B5EF4-FFF2-40B4-BE49-F238E27FC236}">
                <a16:creationId xmlns:a16="http://schemas.microsoft.com/office/drawing/2014/main" id="{24A15D92-D691-9EDE-2D87-9BF5EBCB15C3}"/>
              </a:ext>
            </a:extLst>
          </p:cNvPr>
          <p:cNvSpPr txBox="1"/>
          <p:nvPr/>
        </p:nvSpPr>
        <p:spPr>
          <a:xfrm>
            <a:off x="2935233" y="4315149"/>
            <a:ext cx="601383"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Http</a:t>
            </a:r>
            <a:endParaRPr lang="en-GB" dirty="0">
              <a:solidFill>
                <a:srgbClr val="003366"/>
              </a:solidFill>
              <a:latin typeface="Calibri" panose="020F0502020204030204" pitchFamily="34" charset="0"/>
              <a:cs typeface="Calibri" panose="020F0502020204030204" pitchFamily="34" charset="0"/>
            </a:endParaRPr>
          </a:p>
        </p:txBody>
      </p:sp>
      <p:sp>
        <p:nvSpPr>
          <p:cNvPr id="5" name="Rectangle: Top Corners One Rounded and One Snipped 4">
            <a:extLst>
              <a:ext uri="{FF2B5EF4-FFF2-40B4-BE49-F238E27FC236}">
                <a16:creationId xmlns:a16="http://schemas.microsoft.com/office/drawing/2014/main" id="{E351E64F-E2C9-8194-E0D7-528C14B24808}"/>
              </a:ext>
            </a:extLst>
          </p:cNvPr>
          <p:cNvSpPr/>
          <p:nvPr/>
        </p:nvSpPr>
        <p:spPr>
          <a:xfrm>
            <a:off x="6268134" y="1100598"/>
            <a:ext cx="1825340" cy="2115626"/>
          </a:xfrm>
          <a:prstGeom prst="snip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a:t>Id: 168</a:t>
            </a:r>
          </a:p>
          <a:p>
            <a:r>
              <a:rPr lang="vi-VN"/>
              <a:t>DeviceId: 23</a:t>
            </a:r>
          </a:p>
          <a:p>
            <a:r>
              <a:rPr lang="vi-VN"/>
              <a:t>Cpu: 50.00</a:t>
            </a:r>
          </a:p>
          <a:p>
            <a:r>
              <a:rPr lang="vi-VN"/>
              <a:t>Ram: 50.00</a:t>
            </a:r>
          </a:p>
          <a:p>
            <a:r>
              <a:rPr lang="vi-VN"/>
              <a:t>Date: 14:00</a:t>
            </a:r>
          </a:p>
          <a:p>
            <a:r>
              <a:rPr lang="vi-VN"/>
              <a:t>16/8/2023</a:t>
            </a:r>
          </a:p>
          <a:p>
            <a:endParaRPr lang="en-GB"/>
          </a:p>
        </p:txBody>
      </p:sp>
      <p:sp>
        <p:nvSpPr>
          <p:cNvPr id="6" name="Rectangle: Top Corners One Rounded and One Snipped 5">
            <a:extLst>
              <a:ext uri="{FF2B5EF4-FFF2-40B4-BE49-F238E27FC236}">
                <a16:creationId xmlns:a16="http://schemas.microsoft.com/office/drawing/2014/main" id="{686FB164-DD1B-9CF2-B066-94CE87565786}"/>
              </a:ext>
            </a:extLst>
          </p:cNvPr>
          <p:cNvSpPr/>
          <p:nvPr/>
        </p:nvSpPr>
        <p:spPr>
          <a:xfrm>
            <a:off x="6268135" y="3393703"/>
            <a:ext cx="1825339" cy="2453607"/>
          </a:xfrm>
          <a:prstGeom prst="snip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a:t>Id: 420</a:t>
            </a:r>
          </a:p>
          <a:p>
            <a:r>
              <a:rPr lang="vi-VN"/>
              <a:t>DevAppId: 32 </a:t>
            </a:r>
          </a:p>
          <a:p>
            <a:r>
              <a:rPr lang="vi-VN"/>
              <a:t>Cpu: 30.00</a:t>
            </a:r>
          </a:p>
          <a:p>
            <a:r>
              <a:rPr lang="vi-VN"/>
              <a:t>Ram: 50.00</a:t>
            </a:r>
          </a:p>
          <a:p>
            <a:r>
              <a:rPr lang="vi-VN"/>
              <a:t>Main: true</a:t>
            </a:r>
          </a:p>
          <a:p>
            <a:r>
              <a:rPr lang="vi-VN"/>
              <a:t>Date: 14:00</a:t>
            </a:r>
          </a:p>
          <a:p>
            <a:r>
              <a:rPr lang="vi-VN"/>
              <a:t>16/8/2023</a:t>
            </a:r>
          </a:p>
          <a:p>
            <a:endParaRPr lang="vi-VN"/>
          </a:p>
        </p:txBody>
      </p:sp>
      <p:pic>
        <p:nvPicPr>
          <p:cNvPr id="17" name="Picture 16" descr="A cloud and a server&#10;&#10;Description automatically generated">
            <a:extLst>
              <a:ext uri="{FF2B5EF4-FFF2-40B4-BE49-F238E27FC236}">
                <a16:creationId xmlns:a16="http://schemas.microsoft.com/office/drawing/2014/main" id="{2D17AC12-BB68-67E1-3F17-13DDE24E3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4854" y="1498293"/>
            <a:ext cx="1519406" cy="1519406"/>
          </a:xfrm>
          <a:prstGeom prst="rect">
            <a:avLst/>
          </a:prstGeom>
        </p:spPr>
      </p:pic>
      <p:pic>
        <p:nvPicPr>
          <p:cNvPr id="18" name="Picture 17" descr="A cloud and a server&#10;&#10;Description automatically generated">
            <a:extLst>
              <a:ext uri="{FF2B5EF4-FFF2-40B4-BE49-F238E27FC236}">
                <a16:creationId xmlns:a16="http://schemas.microsoft.com/office/drawing/2014/main" id="{84DD73E8-C68D-3255-1427-77DAAAD58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7946" y="4055699"/>
            <a:ext cx="1476164" cy="1476164"/>
          </a:xfrm>
          <a:prstGeom prst="rect">
            <a:avLst/>
          </a:prstGeom>
        </p:spPr>
      </p:pic>
      <p:cxnSp>
        <p:nvCxnSpPr>
          <p:cNvPr id="19" name="Straight Arrow Connector 18">
            <a:extLst>
              <a:ext uri="{FF2B5EF4-FFF2-40B4-BE49-F238E27FC236}">
                <a16:creationId xmlns:a16="http://schemas.microsoft.com/office/drawing/2014/main" id="{935D569D-AC9B-0A81-79E3-41CA379E8172}"/>
              </a:ext>
            </a:extLst>
          </p:cNvPr>
          <p:cNvCxnSpPr>
            <a:cxnSpLocks/>
          </p:cNvCxnSpPr>
          <p:nvPr/>
        </p:nvCxnSpPr>
        <p:spPr>
          <a:xfrm>
            <a:off x="8528677" y="2222012"/>
            <a:ext cx="755029" cy="927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20" name="Picture 19" descr="A circular white and grey circles&#10;&#10;Description automatically generated with medium confidence">
            <a:extLst>
              <a:ext uri="{FF2B5EF4-FFF2-40B4-BE49-F238E27FC236}">
                <a16:creationId xmlns:a16="http://schemas.microsoft.com/office/drawing/2014/main" id="{8FAE093D-DA36-8C6B-6C47-4CF0002BAC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8020" y="1916852"/>
            <a:ext cx="628868" cy="628868"/>
          </a:xfrm>
          <a:prstGeom prst="rect">
            <a:avLst/>
          </a:prstGeom>
        </p:spPr>
      </p:pic>
      <p:pic>
        <p:nvPicPr>
          <p:cNvPr id="23" name="Picture 22" descr="A circular white and grey circles&#10;&#10;Description automatically generated with medium confidence">
            <a:extLst>
              <a:ext uri="{FF2B5EF4-FFF2-40B4-BE49-F238E27FC236}">
                <a16:creationId xmlns:a16="http://schemas.microsoft.com/office/drawing/2014/main" id="{7B5B665E-DD5B-3605-1E1A-3C5D3E2039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8020" y="4457029"/>
            <a:ext cx="628868" cy="628868"/>
          </a:xfrm>
          <a:prstGeom prst="rect">
            <a:avLst/>
          </a:prstGeom>
        </p:spPr>
      </p:pic>
      <p:cxnSp>
        <p:nvCxnSpPr>
          <p:cNvPr id="24" name="Straight Arrow Connector 23">
            <a:extLst>
              <a:ext uri="{FF2B5EF4-FFF2-40B4-BE49-F238E27FC236}">
                <a16:creationId xmlns:a16="http://schemas.microsoft.com/office/drawing/2014/main" id="{7ABB3F4E-AD4E-53B3-EC0B-7639BF92E318}"/>
              </a:ext>
            </a:extLst>
          </p:cNvPr>
          <p:cNvCxnSpPr>
            <a:cxnSpLocks/>
          </p:cNvCxnSpPr>
          <p:nvPr/>
        </p:nvCxnSpPr>
        <p:spPr>
          <a:xfrm>
            <a:off x="8633672" y="4634925"/>
            <a:ext cx="755029" cy="927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CE430FA-B513-A8A5-96CC-CC5B0D57F5F7}"/>
              </a:ext>
            </a:extLst>
          </p:cNvPr>
          <p:cNvSpPr txBox="1"/>
          <p:nvPr/>
        </p:nvSpPr>
        <p:spPr>
          <a:xfrm>
            <a:off x="8598894" y="1830965"/>
            <a:ext cx="614592" cy="369332"/>
          </a:xfrm>
          <a:prstGeom prst="rect">
            <a:avLst/>
          </a:prstGeom>
          <a:noFill/>
        </p:spPr>
        <p:txBody>
          <a:bodyPr wrap="none" rtlCol="0">
            <a:spAutoFit/>
          </a:bodyPr>
          <a:lstStyle/>
          <a:p>
            <a:pPr algn="ctr"/>
            <a:r>
              <a:rPr lang="en-AU">
                <a:solidFill>
                  <a:srgbClr val="003366"/>
                </a:solidFill>
                <a:latin typeface="Calibri" panose="020F0502020204030204" pitchFamily="34" charset="0"/>
                <a:cs typeface="Calibri" panose="020F0502020204030204" pitchFamily="34" charset="0"/>
              </a:rPr>
              <a:t>Save</a:t>
            </a:r>
            <a:endParaRPr lang="en-GB" dirty="0">
              <a:solidFill>
                <a:srgbClr val="003366"/>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EBF9D7C2-684E-977A-A228-8A881467E978}"/>
              </a:ext>
            </a:extLst>
          </p:cNvPr>
          <p:cNvSpPr txBox="1"/>
          <p:nvPr/>
        </p:nvSpPr>
        <p:spPr>
          <a:xfrm>
            <a:off x="8637355" y="4207143"/>
            <a:ext cx="614592" cy="369332"/>
          </a:xfrm>
          <a:prstGeom prst="rect">
            <a:avLst/>
          </a:prstGeom>
          <a:noFill/>
        </p:spPr>
        <p:txBody>
          <a:bodyPr wrap="none" rtlCol="0">
            <a:spAutoFit/>
          </a:bodyPr>
          <a:lstStyle/>
          <a:p>
            <a:pPr algn="ctr"/>
            <a:r>
              <a:rPr lang="en-AU">
                <a:solidFill>
                  <a:srgbClr val="003366"/>
                </a:solidFill>
                <a:latin typeface="Calibri" panose="020F0502020204030204" pitchFamily="34" charset="0"/>
                <a:cs typeface="Calibri" panose="020F0502020204030204" pitchFamily="34" charset="0"/>
              </a:rPr>
              <a:t>Save</a:t>
            </a:r>
            <a:endParaRPr lang="en-GB" dirty="0">
              <a:solidFill>
                <a:srgbClr val="003366"/>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D449160E-0899-6ABD-FF69-1D23D226099C}"/>
              </a:ext>
            </a:extLst>
          </p:cNvPr>
          <p:cNvSpPr txBox="1"/>
          <p:nvPr/>
        </p:nvSpPr>
        <p:spPr>
          <a:xfrm>
            <a:off x="10073521" y="5547528"/>
            <a:ext cx="1073450" cy="646331"/>
          </a:xfrm>
          <a:prstGeom prst="rect">
            <a:avLst/>
          </a:prstGeom>
          <a:noFill/>
        </p:spPr>
        <p:txBody>
          <a:bodyPr wrap="square">
            <a:spAutoFit/>
          </a:bodyPr>
          <a:lstStyle/>
          <a:p>
            <a:pPr algn="ctr"/>
            <a:r>
              <a:rPr lang="en-AU" spc="-1">
                <a:solidFill>
                  <a:srgbClr val="003366"/>
                </a:solidFill>
                <a:latin typeface="Calibri"/>
              </a:rPr>
              <a:t>My SQL</a:t>
            </a:r>
            <a:br>
              <a:rPr lang="en-AU" spc="-1">
                <a:solidFill>
                  <a:srgbClr val="003366"/>
                </a:solidFill>
                <a:latin typeface="Calibri"/>
              </a:rPr>
            </a:br>
            <a:r>
              <a:rPr lang="en-AU" spc="-1">
                <a:solidFill>
                  <a:srgbClr val="003366"/>
                </a:solidFill>
                <a:latin typeface="Calibri"/>
              </a:rPr>
              <a:t>Database</a:t>
            </a:r>
            <a:endParaRPr lang="en-GB" dirty="0">
              <a:solidFill>
                <a:srgbClr val="003366"/>
              </a:solidFill>
            </a:endParaRPr>
          </a:p>
        </p:txBody>
      </p:sp>
      <p:sp>
        <p:nvSpPr>
          <p:cNvPr id="29" name="TextBox 28">
            <a:extLst>
              <a:ext uri="{FF2B5EF4-FFF2-40B4-BE49-F238E27FC236}">
                <a16:creationId xmlns:a16="http://schemas.microsoft.com/office/drawing/2014/main" id="{01A1F41A-190B-BC2E-84B8-EB0AF61C9107}"/>
              </a:ext>
            </a:extLst>
          </p:cNvPr>
          <p:cNvSpPr txBox="1"/>
          <p:nvPr/>
        </p:nvSpPr>
        <p:spPr>
          <a:xfrm>
            <a:off x="10073521" y="3070537"/>
            <a:ext cx="1073450" cy="646331"/>
          </a:xfrm>
          <a:prstGeom prst="rect">
            <a:avLst/>
          </a:prstGeom>
          <a:noFill/>
        </p:spPr>
        <p:txBody>
          <a:bodyPr wrap="square">
            <a:spAutoFit/>
          </a:bodyPr>
          <a:lstStyle/>
          <a:p>
            <a:pPr algn="ctr"/>
            <a:r>
              <a:rPr lang="en-AU" spc="-1">
                <a:solidFill>
                  <a:srgbClr val="003366"/>
                </a:solidFill>
                <a:latin typeface="Calibri"/>
              </a:rPr>
              <a:t>My SQL</a:t>
            </a:r>
            <a:br>
              <a:rPr lang="en-AU" spc="-1">
                <a:solidFill>
                  <a:srgbClr val="003366"/>
                </a:solidFill>
                <a:latin typeface="Calibri"/>
              </a:rPr>
            </a:br>
            <a:r>
              <a:rPr lang="en-AU" spc="-1">
                <a:solidFill>
                  <a:srgbClr val="003366"/>
                </a:solidFill>
                <a:latin typeface="Calibri"/>
              </a:rPr>
              <a:t>Database</a:t>
            </a:r>
            <a:endParaRPr lang="en-GB" dirty="0">
              <a:solidFill>
                <a:srgbClr val="003366"/>
              </a:solidFill>
            </a:endParaRPr>
          </a:p>
        </p:txBody>
      </p:sp>
      <p:sp>
        <p:nvSpPr>
          <p:cNvPr id="2" name="Rectangle: Rounded Corners 1">
            <a:extLst>
              <a:ext uri="{FF2B5EF4-FFF2-40B4-BE49-F238E27FC236}">
                <a16:creationId xmlns:a16="http://schemas.microsoft.com/office/drawing/2014/main" id="{2F9AEAB3-12C8-59F1-424D-E1D80E843415}"/>
              </a:ext>
            </a:extLst>
          </p:cNvPr>
          <p:cNvSpPr/>
          <p:nvPr/>
        </p:nvSpPr>
        <p:spPr>
          <a:xfrm>
            <a:off x="637890" y="3991697"/>
            <a:ext cx="2053264" cy="55324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553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barn(inVertical)">
                                      <p:cBhvr>
                                        <p:cTn id="16" dur="500"/>
                                        <p:tgtEl>
                                          <p:spTgt spid="50"/>
                                        </p:tgtEl>
                                      </p:cBhvr>
                                    </p:animEffect>
                                  </p:childTnLst>
                                </p:cTn>
                              </p:par>
                              <p:par>
                                <p:cTn id="17" presetID="16" presetClass="entr" presetSubtype="21"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barn(inVertical)">
                                      <p:cBhvr>
                                        <p:cTn id="19" dur="500"/>
                                        <p:tgtEl>
                                          <p:spTgt spid="60"/>
                                        </p:tgtEl>
                                      </p:cBhvr>
                                    </p:animEffect>
                                  </p:childTnLst>
                                </p:cTn>
                              </p:par>
                              <p:par>
                                <p:cTn id="20" presetID="16" presetClass="entr" presetSubtype="21"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barn(inVertical)">
                                      <p:cBhvr>
                                        <p:cTn id="22" dur="500"/>
                                        <p:tgtEl>
                                          <p:spTgt spid="6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barn(inVertical)">
                                      <p:cBhvr>
                                        <p:cTn id="25" dur="500"/>
                                        <p:tgtEl>
                                          <p:spTgt spid="63"/>
                                        </p:tgtEl>
                                      </p:cBhvr>
                                    </p:animEffect>
                                  </p:childTnLst>
                                </p:cTn>
                              </p:par>
                              <p:par>
                                <p:cTn id="26" presetID="16" presetClass="entr" presetSubtype="21"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barn(inVertical)">
                                      <p:cBhvr>
                                        <p:cTn id="28" dur="500"/>
                                        <p:tgtEl>
                                          <p:spTgt spid="6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barn(inVertical)">
                                      <p:cBhvr>
                                        <p:cTn id="31" dur="500"/>
                                        <p:tgtEl>
                                          <p:spTgt spid="6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arn(inVertical)">
                                      <p:cBhvr>
                                        <p:cTn id="34" dur="500"/>
                                        <p:tgtEl>
                                          <p:spTgt spid="70"/>
                                        </p:tgtEl>
                                      </p:cBhvr>
                                    </p:animEffect>
                                  </p:childTnLst>
                                </p:cTn>
                              </p:par>
                              <p:par>
                                <p:cTn id="35" presetID="16" presetClass="entr" presetSubtype="21"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arn(inVertical)">
                                      <p:cBhvr>
                                        <p:cTn id="37" dur="500"/>
                                        <p:tgtEl>
                                          <p:spTgt spid="20"/>
                                        </p:tgtEl>
                                      </p:cBhvr>
                                    </p:animEffect>
                                  </p:childTnLst>
                                </p:cTn>
                              </p:par>
                              <p:par>
                                <p:cTn id="38" presetID="16" presetClass="entr" presetSubtype="21"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inVertical)">
                                      <p:cBhvr>
                                        <p:cTn id="40" dur="500"/>
                                        <p:tgtEl>
                                          <p:spTgt spid="23"/>
                                        </p:tgtEl>
                                      </p:cBhvr>
                                    </p:animEffect>
                                  </p:childTnLst>
                                </p:cTn>
                              </p:par>
                              <p:par>
                                <p:cTn id="41" presetID="8" presetClass="emph" presetSubtype="0" fill="hold" nodeType="withEffect">
                                  <p:stCondLst>
                                    <p:cond delay="0"/>
                                  </p:stCondLst>
                                  <p:childTnLst>
                                    <p:animRot by="21600000">
                                      <p:cBhvr>
                                        <p:cTn id="42" dur="1000" fill="hold"/>
                                        <p:tgtEl>
                                          <p:spTgt spid="20"/>
                                        </p:tgtEl>
                                        <p:attrNameLst>
                                          <p:attrName>r</p:attrName>
                                        </p:attrNameLst>
                                      </p:cBhvr>
                                    </p:animRot>
                                  </p:childTnLst>
                                </p:cTn>
                              </p:par>
                              <p:par>
                                <p:cTn id="43" presetID="8" presetClass="emph" presetSubtype="0" fill="hold" nodeType="withEffect">
                                  <p:stCondLst>
                                    <p:cond delay="0"/>
                                  </p:stCondLst>
                                  <p:childTnLst>
                                    <p:animRot by="21600000">
                                      <p:cBhvr>
                                        <p:cTn id="44" dur="1000" fill="hold"/>
                                        <p:tgtEl>
                                          <p:spTgt spid="23"/>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barn(inVertical)">
                                      <p:cBhvr>
                                        <p:cTn id="49" dur="500"/>
                                        <p:tgtEl>
                                          <p:spTgt spid="5"/>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arn(inVertical)">
                                      <p:cBhvr>
                                        <p:cTn id="52" dur="500"/>
                                        <p:tgtEl>
                                          <p:spTgt spid="6"/>
                                        </p:tgtEl>
                                      </p:cBhvr>
                                    </p:animEffect>
                                  </p:childTnLst>
                                </p:cTn>
                              </p:par>
                              <p:par>
                                <p:cTn id="53" presetID="16" presetClass="entr" presetSubtype="21"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arn(inVertical)">
                                      <p:cBhvr>
                                        <p:cTn id="55" dur="500"/>
                                        <p:tgtEl>
                                          <p:spTgt spid="17"/>
                                        </p:tgtEl>
                                      </p:cBhvr>
                                    </p:animEffect>
                                  </p:childTnLst>
                                </p:cTn>
                              </p:par>
                              <p:par>
                                <p:cTn id="56" presetID="16" presetClass="entr" presetSubtype="21"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arn(inVertical)">
                                      <p:cBhvr>
                                        <p:cTn id="58" dur="500"/>
                                        <p:tgtEl>
                                          <p:spTgt spid="18"/>
                                        </p:tgtEl>
                                      </p:cBhvr>
                                    </p:animEffect>
                                  </p:childTnLst>
                                </p:cTn>
                              </p:par>
                              <p:par>
                                <p:cTn id="59" presetID="16" presetClass="entr" presetSubtype="21"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arn(inVertical)">
                                      <p:cBhvr>
                                        <p:cTn id="61" dur="500"/>
                                        <p:tgtEl>
                                          <p:spTgt spid="19"/>
                                        </p:tgtEl>
                                      </p:cBhvr>
                                    </p:animEffect>
                                  </p:childTnLst>
                                </p:cTn>
                              </p:par>
                              <p:par>
                                <p:cTn id="62" presetID="16" presetClass="entr" presetSubtype="21"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arn(inVertical)">
                                      <p:cBhvr>
                                        <p:cTn id="64" dur="500"/>
                                        <p:tgtEl>
                                          <p:spTgt spid="24"/>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inVertical)">
                                      <p:cBhvr>
                                        <p:cTn id="67" dur="500"/>
                                        <p:tgtEl>
                                          <p:spTgt spid="25"/>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barn(inVertical)">
                                      <p:cBhvr>
                                        <p:cTn id="70" dur="500"/>
                                        <p:tgtEl>
                                          <p:spTgt spid="26"/>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barn(inVertical)">
                                      <p:cBhvr>
                                        <p:cTn id="73" dur="500"/>
                                        <p:tgtEl>
                                          <p:spTgt spid="28"/>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barn(inVertical)">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barn(inVertical)">
                                      <p:cBhvr>
                                        <p:cTn id="8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P spid="50" grpId="0" animBg="1"/>
      <p:bldP spid="63" grpId="0"/>
      <p:bldP spid="68" grpId="0"/>
      <p:bldP spid="70" grpId="0"/>
      <p:bldP spid="5" grpId="0" animBg="1"/>
      <p:bldP spid="6" grpId="0" animBg="1"/>
      <p:bldP spid="25" grpId="0"/>
      <p:bldP spid="26" grpId="0"/>
      <p:bldP spid="28" grpId="0"/>
      <p:bldP spid="29"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B29356-0730-6F5D-3646-05D4A25007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5030" y="1854443"/>
            <a:ext cx="4727448" cy="3149114"/>
          </a:xfrm>
          <a:prstGeom prst="rect">
            <a:avLst/>
          </a:prstGeom>
          <a:solidFill>
            <a:schemeClr val="bg1"/>
          </a:solidFill>
          <a:ln>
            <a:solidFill>
              <a:schemeClr val="bg1"/>
            </a:solidFill>
          </a:ln>
        </p:spPr>
      </p:pic>
      <p:sp>
        <p:nvSpPr>
          <p:cNvPr id="6" name="TextBox 5">
            <a:extLst>
              <a:ext uri="{FF2B5EF4-FFF2-40B4-BE49-F238E27FC236}">
                <a16:creationId xmlns:a16="http://schemas.microsoft.com/office/drawing/2014/main" id="{9CC07C3E-FACE-D2C3-D4EE-866D2A153A88}"/>
              </a:ext>
            </a:extLst>
          </p:cNvPr>
          <p:cNvSpPr txBox="1"/>
          <p:nvPr/>
        </p:nvSpPr>
        <p:spPr>
          <a:xfrm>
            <a:off x="574618" y="2881306"/>
            <a:ext cx="5762268" cy="2194989"/>
          </a:xfrm>
          <a:prstGeom prst="rect">
            <a:avLst/>
          </a:prstGeom>
        </p:spPr>
        <p:txBody>
          <a:bodyPr vert="horz" lIns="91440" tIns="45720" rIns="91440" bIns="45720" rtlCol="0" anchor="ctr">
            <a:normAutofit/>
          </a:bodyPr>
          <a:lstStyle/>
          <a:p>
            <a:pPr algn="ctr">
              <a:lnSpc>
                <a:spcPct val="90000"/>
              </a:lnSpc>
              <a:spcAft>
                <a:spcPts val="600"/>
              </a:spcAft>
            </a:pPr>
            <a:r>
              <a:rPr lang="en-US" sz="2800">
                <a:solidFill>
                  <a:schemeClr val="tx2"/>
                </a:solidFill>
                <a:latin typeface="Calibri" panose="020F0502020204030204" pitchFamily="34" charset="0"/>
                <a:ea typeface="Roboto" pitchFamily="2" charset="0"/>
                <a:cs typeface="Calibri" panose="020F0502020204030204" pitchFamily="34" charset="0"/>
              </a:rPr>
              <a:t>Phân tích và mô tả kịch bản </a:t>
            </a:r>
            <a:r>
              <a:rPr lang="vi-VN" sz="2800">
                <a:solidFill>
                  <a:schemeClr val="tx2"/>
                </a:solidFill>
                <a:latin typeface="Calibri" panose="020F0502020204030204" pitchFamily="34" charset="0"/>
                <a:ea typeface="Roboto" pitchFamily="2" charset="0"/>
                <a:cs typeface="Calibri" panose="020F0502020204030204" pitchFamily="34" charset="0"/>
              </a:rPr>
              <a:t>t</a:t>
            </a:r>
            <a:r>
              <a:rPr lang="en-US" sz="2800">
                <a:solidFill>
                  <a:schemeClr val="tx2"/>
                </a:solidFill>
                <a:latin typeface="Calibri" panose="020F0502020204030204" pitchFamily="34" charset="0"/>
                <a:ea typeface="Roboto" pitchFamily="2" charset="0"/>
                <a:cs typeface="Calibri" panose="020F0502020204030204" pitchFamily="34" charset="0"/>
              </a:rPr>
              <a:t>hực thi chính sách hoạt động của thiết</a:t>
            </a:r>
            <a:r>
              <a:rPr lang="vi-VN" sz="2800">
                <a:solidFill>
                  <a:schemeClr val="tx2"/>
                </a:solidFill>
                <a:latin typeface="Calibri" panose="020F0502020204030204" pitchFamily="34" charset="0"/>
                <a:ea typeface="Roboto" pitchFamily="2" charset="0"/>
                <a:cs typeface="Calibri" panose="020F0502020204030204" pitchFamily="34" charset="0"/>
              </a:rPr>
              <a:t> </a:t>
            </a:r>
            <a:r>
              <a:rPr lang="en-US" sz="2800">
                <a:solidFill>
                  <a:schemeClr val="tx2"/>
                </a:solidFill>
                <a:latin typeface="Calibri" panose="020F0502020204030204" pitchFamily="34" charset="0"/>
                <a:ea typeface="Roboto" pitchFamily="2" charset="0"/>
                <a:cs typeface="Calibri" panose="020F0502020204030204" pitchFamily="34" charset="0"/>
              </a:rPr>
              <a:t>bị</a:t>
            </a:r>
            <a:r>
              <a:rPr lang="vi-VN" sz="2800">
                <a:solidFill>
                  <a:schemeClr val="tx2"/>
                </a:solidFill>
                <a:latin typeface="Calibri" panose="020F0502020204030204" pitchFamily="34" charset="0"/>
                <a:ea typeface="Roboto" pitchFamily="2" charset="0"/>
                <a:cs typeface="Calibri" panose="020F0502020204030204" pitchFamily="34" charset="0"/>
              </a:rPr>
              <a:t> </a:t>
            </a:r>
            <a:r>
              <a:rPr lang="en-US" sz="2800">
                <a:solidFill>
                  <a:schemeClr val="tx2"/>
                </a:solidFill>
                <a:latin typeface="Calibri" panose="020F0502020204030204" pitchFamily="34" charset="0"/>
                <a:ea typeface="Roboto" pitchFamily="2" charset="0"/>
                <a:cs typeface="Calibri" panose="020F0502020204030204" pitchFamily="34" charset="0"/>
              </a:rPr>
              <a:t>SMB</a:t>
            </a:r>
            <a:r>
              <a:rPr lang="vi-VN" sz="2800">
                <a:solidFill>
                  <a:schemeClr val="tx2"/>
                </a:solidFill>
                <a:latin typeface="Calibri" panose="020F0502020204030204" pitchFamily="34" charset="0"/>
                <a:ea typeface="Roboto" pitchFamily="2" charset="0"/>
                <a:cs typeface="Calibri" panose="020F0502020204030204" pitchFamily="34" charset="0"/>
              </a:rPr>
              <a:t> P</a:t>
            </a:r>
            <a:r>
              <a:rPr lang="en-US" sz="2800">
                <a:solidFill>
                  <a:schemeClr val="tx2"/>
                </a:solidFill>
                <a:latin typeface="Calibri" panose="020F0502020204030204" pitchFamily="34" charset="0"/>
                <a:ea typeface="Roboto" pitchFamily="2" charset="0"/>
                <a:cs typeface="Calibri" panose="020F0502020204030204" pitchFamily="34" charset="0"/>
              </a:rPr>
              <a:t>hục vụ cho chức năng gửi lệnh điều khiển</a:t>
            </a:r>
            <a:br>
              <a:rPr lang="en-US" sz="2800">
                <a:solidFill>
                  <a:schemeClr val="tx2"/>
                </a:solidFill>
                <a:latin typeface="Calibri" panose="020F0502020204030204" pitchFamily="34" charset="0"/>
                <a:ea typeface="Roboto" pitchFamily="2" charset="0"/>
                <a:cs typeface="Calibri" panose="020F0502020204030204" pitchFamily="34" charset="0"/>
              </a:rPr>
            </a:br>
            <a:r>
              <a:rPr lang="en-US" sz="2800">
                <a:solidFill>
                  <a:schemeClr val="tx2"/>
                </a:solidFill>
                <a:latin typeface="Calibri" panose="020F0502020204030204" pitchFamily="34" charset="0"/>
                <a:ea typeface="Roboto" pitchFamily="2" charset="0"/>
                <a:cs typeface="Calibri" panose="020F0502020204030204" pitchFamily="34" charset="0"/>
              </a:rPr>
              <a:t>(Terminal Management System)</a:t>
            </a:r>
          </a:p>
        </p:txBody>
      </p:sp>
      <p:sp>
        <p:nvSpPr>
          <p:cNvPr id="7" name="TextBox 6">
            <a:extLst>
              <a:ext uri="{FF2B5EF4-FFF2-40B4-BE49-F238E27FC236}">
                <a16:creationId xmlns:a16="http://schemas.microsoft.com/office/drawing/2014/main" id="{D7959B9A-03A0-2C0C-37BB-596F2B436A01}"/>
              </a:ext>
            </a:extLst>
          </p:cNvPr>
          <p:cNvSpPr txBox="1"/>
          <p:nvPr/>
        </p:nvSpPr>
        <p:spPr>
          <a:xfrm>
            <a:off x="808633" y="1702252"/>
            <a:ext cx="5692953" cy="908122"/>
          </a:xfrm>
          <a:prstGeom prst="rect">
            <a:avLst/>
          </a:prstGeom>
        </p:spPr>
        <p:txBody>
          <a:bodyPr vert="horz" lIns="91440" tIns="45720" rIns="91440" bIns="45720" rtlCol="0" anchor="ctr">
            <a:normAutofit/>
          </a:bodyPr>
          <a:lstStyle/>
          <a:p>
            <a:pPr algn="ctr">
              <a:lnSpc>
                <a:spcPct val="90000"/>
              </a:lnSpc>
              <a:spcAft>
                <a:spcPts val="600"/>
              </a:spcAft>
            </a:pPr>
            <a:r>
              <a:rPr lang="en-US" sz="4000" b="1">
                <a:solidFill>
                  <a:srgbClr val="003366"/>
                </a:solidFill>
                <a:latin typeface="Calibri" panose="020F0502020204030204" pitchFamily="34" charset="0"/>
                <a:cs typeface="Calibri" panose="020F0502020204030204" pitchFamily="34" charset="0"/>
              </a:rPr>
              <a:t>PHÂN </a:t>
            </a:r>
            <a:r>
              <a:rPr lang="en-US" sz="4400" b="1">
                <a:solidFill>
                  <a:srgbClr val="003366"/>
                </a:solidFill>
                <a:latin typeface="Calibri" panose="020F0502020204030204" pitchFamily="34" charset="0"/>
                <a:cs typeface="Calibri" panose="020F0502020204030204" pitchFamily="34" charset="0"/>
              </a:rPr>
              <a:t>TÍCH</a:t>
            </a:r>
            <a:r>
              <a:rPr lang="en-US" sz="4000" b="1">
                <a:solidFill>
                  <a:srgbClr val="003366"/>
                </a:solidFill>
                <a:latin typeface="Calibri" panose="020F0502020204030204" pitchFamily="34" charset="0"/>
                <a:cs typeface="Calibri" panose="020F0502020204030204" pitchFamily="34" charset="0"/>
              </a:rPr>
              <a:t> VÀ BIỂU DIỄN</a:t>
            </a:r>
          </a:p>
        </p:txBody>
      </p:sp>
      <p:sp>
        <p:nvSpPr>
          <p:cNvPr id="11" name="TextBox 10">
            <a:extLst>
              <a:ext uri="{FF2B5EF4-FFF2-40B4-BE49-F238E27FC236}">
                <a16:creationId xmlns:a16="http://schemas.microsoft.com/office/drawing/2014/main" id="{27C58065-2147-60A3-5E8D-BAB57539C08C}"/>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grpSp>
        <p:nvGrpSpPr>
          <p:cNvPr id="12" name="Google Shape;356;p39">
            <a:extLst>
              <a:ext uri="{FF2B5EF4-FFF2-40B4-BE49-F238E27FC236}">
                <a16:creationId xmlns:a16="http://schemas.microsoft.com/office/drawing/2014/main" id="{B9BDB99B-C119-78FC-E042-BFE95900E981}"/>
              </a:ext>
            </a:extLst>
          </p:cNvPr>
          <p:cNvGrpSpPr/>
          <p:nvPr/>
        </p:nvGrpSpPr>
        <p:grpSpPr>
          <a:xfrm>
            <a:off x="370425" y="1942945"/>
            <a:ext cx="347107" cy="438984"/>
            <a:chOff x="584925" y="238125"/>
            <a:chExt cx="415200" cy="525100"/>
          </a:xfrm>
          <a:solidFill>
            <a:srgbClr val="002060"/>
          </a:solidFill>
        </p:grpSpPr>
        <p:sp>
          <p:nvSpPr>
            <p:cNvPr id="14" name="Google Shape;357;p39">
              <a:extLst>
                <a:ext uri="{FF2B5EF4-FFF2-40B4-BE49-F238E27FC236}">
                  <a16:creationId xmlns:a16="http://schemas.microsoft.com/office/drawing/2014/main" id="{4FBF31AA-794F-302C-471E-1F8D0D03C46D}"/>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6" name="Google Shape;358;p39">
              <a:extLst>
                <a:ext uri="{FF2B5EF4-FFF2-40B4-BE49-F238E27FC236}">
                  <a16:creationId xmlns:a16="http://schemas.microsoft.com/office/drawing/2014/main" id="{7B694A8E-D38F-656C-38FE-BF4A3D719CA2}"/>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0" name="Google Shape;359;p39">
              <a:extLst>
                <a:ext uri="{FF2B5EF4-FFF2-40B4-BE49-F238E27FC236}">
                  <a16:creationId xmlns:a16="http://schemas.microsoft.com/office/drawing/2014/main" id="{D97D7183-BFE6-8EC1-2423-9B28372297D8}"/>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9" name="Google Shape;360;p39">
              <a:extLst>
                <a:ext uri="{FF2B5EF4-FFF2-40B4-BE49-F238E27FC236}">
                  <a16:creationId xmlns:a16="http://schemas.microsoft.com/office/drawing/2014/main" id="{0A98ACA5-B191-03B1-40E9-CB9C56D541ED}"/>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0" name="Google Shape;361;p39">
              <a:extLst>
                <a:ext uri="{FF2B5EF4-FFF2-40B4-BE49-F238E27FC236}">
                  <a16:creationId xmlns:a16="http://schemas.microsoft.com/office/drawing/2014/main" id="{9A23D704-4517-7B3F-F3C1-1C9A2BD27A89}"/>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 name="Google Shape;362;p39">
              <a:extLst>
                <a:ext uri="{FF2B5EF4-FFF2-40B4-BE49-F238E27FC236}">
                  <a16:creationId xmlns:a16="http://schemas.microsoft.com/office/drawing/2014/main" id="{53347601-8214-9092-953D-9C42B111AD3A}"/>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pic>
        <p:nvPicPr>
          <p:cNvPr id="8" name="Picture 7">
            <a:extLst>
              <a:ext uri="{FF2B5EF4-FFF2-40B4-BE49-F238E27FC236}">
                <a16:creationId xmlns:a16="http://schemas.microsoft.com/office/drawing/2014/main" id="{F9A1863E-CE49-3DF5-9A85-30977FA39C5D}"/>
              </a:ext>
            </a:extLst>
          </p:cNvPr>
          <p:cNvPicPr>
            <a:picLocks noChangeAspect="1"/>
          </p:cNvPicPr>
          <p:nvPr/>
        </p:nvPicPr>
        <p:blipFill>
          <a:blip r:embed="rId4"/>
          <a:stretch>
            <a:fillRect/>
          </a:stretch>
        </p:blipFill>
        <p:spPr>
          <a:xfrm>
            <a:off x="6614099" y="4938925"/>
            <a:ext cx="5329372" cy="428685"/>
          </a:xfrm>
          <a:prstGeom prst="rect">
            <a:avLst/>
          </a:prstGeom>
        </p:spPr>
      </p:pic>
    </p:spTree>
    <p:extLst>
      <p:ext uri="{BB962C8B-B14F-4D97-AF65-F5344CB8AC3E}">
        <p14:creationId xmlns:p14="http://schemas.microsoft.com/office/powerpoint/2010/main" val="376886746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2594-18BB-DD8E-3E04-8534EABABD02}"/>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a:solidFill>
                  <a:schemeClr val="bg1"/>
                </a:solidFill>
                <a:latin typeface="Calibri" panose="020F0502020204030204" pitchFamily="34" charset="0"/>
                <a:cs typeface="Calibri" panose="020F0502020204030204" pitchFamily="34" charset="0"/>
              </a:rPr>
              <a:t> SƠ ĐỒ TÁC VỤ THỰC THI CHÍNH SÁCH HOẠT ĐỘNG CỦA THIẾT BỊ SMB – TMS</a:t>
            </a:r>
            <a:endParaRPr lang="en-GB" sz="2400" b="1" dirty="0">
              <a:solidFill>
                <a:schemeClr val="bg1"/>
              </a:solidFill>
              <a:latin typeface="Calibri" panose="020F0502020204030204" pitchFamily="34" charset="0"/>
              <a:cs typeface="Calibri" panose="020F0502020204030204" pitchFamily="34" charset="0"/>
            </a:endParaRPr>
          </a:p>
        </p:txBody>
      </p:sp>
      <p:pic>
        <p:nvPicPr>
          <p:cNvPr id="2" name="Picture 1" descr="A close-up of a remote control&#10;&#10;Description automatically generated with low confidence">
            <a:extLst>
              <a:ext uri="{FF2B5EF4-FFF2-40B4-BE49-F238E27FC236}">
                <a16:creationId xmlns:a16="http://schemas.microsoft.com/office/drawing/2014/main" id="{EE0B9A11-D39B-299D-447D-021B16CFD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83" y="1580483"/>
            <a:ext cx="628868" cy="628868"/>
          </a:xfrm>
          <a:prstGeom prst="rect">
            <a:avLst/>
          </a:prstGeom>
        </p:spPr>
      </p:pic>
      <p:cxnSp>
        <p:nvCxnSpPr>
          <p:cNvPr id="3" name="Straight Arrow Connector 2">
            <a:extLst>
              <a:ext uri="{FF2B5EF4-FFF2-40B4-BE49-F238E27FC236}">
                <a16:creationId xmlns:a16="http://schemas.microsoft.com/office/drawing/2014/main" id="{33400016-4634-02BF-69F7-40171F59DCFF}"/>
              </a:ext>
            </a:extLst>
          </p:cNvPr>
          <p:cNvCxnSpPr>
            <a:cxnSpLocks/>
          </p:cNvCxnSpPr>
          <p:nvPr/>
        </p:nvCxnSpPr>
        <p:spPr>
          <a:xfrm>
            <a:off x="3885937" y="1969159"/>
            <a:ext cx="895925" cy="570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4B09872-4FAE-2CD3-3A13-D8EF61BED84B}"/>
              </a:ext>
            </a:extLst>
          </p:cNvPr>
          <p:cNvSpPr txBox="1"/>
          <p:nvPr/>
        </p:nvSpPr>
        <p:spPr>
          <a:xfrm>
            <a:off x="544869" y="2207489"/>
            <a:ext cx="618631" cy="369332"/>
          </a:xfrm>
          <a:prstGeom prst="rect">
            <a:avLst/>
          </a:prstGeom>
          <a:noFill/>
        </p:spPr>
        <p:txBody>
          <a:bodyPr wrap="square">
            <a:spAutoFit/>
          </a:bodyPr>
          <a:lstStyle/>
          <a:p>
            <a:r>
              <a:rPr lang="vi-VN" dirty="0">
                <a:solidFill>
                  <a:srgbClr val="003366"/>
                </a:solidFill>
                <a:latin typeface="Calibri" panose="020F0502020204030204" pitchFamily="34" charset="0"/>
                <a:cs typeface="Calibri" panose="020F0502020204030204" pitchFamily="34" charset="0"/>
              </a:rPr>
              <a:t>SMB</a:t>
            </a:r>
            <a:endParaRPr lang="en-GB" dirty="0">
              <a:solidFill>
                <a:srgbClr val="003366"/>
              </a:solidFill>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333E733E-2784-968F-7B28-33017A589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762" y="1495636"/>
            <a:ext cx="826992" cy="826992"/>
          </a:xfrm>
          <a:prstGeom prst="rect">
            <a:avLst/>
          </a:prstGeom>
        </p:spPr>
      </p:pic>
      <p:sp>
        <p:nvSpPr>
          <p:cNvPr id="17" name="TextBox 16">
            <a:extLst>
              <a:ext uri="{FF2B5EF4-FFF2-40B4-BE49-F238E27FC236}">
                <a16:creationId xmlns:a16="http://schemas.microsoft.com/office/drawing/2014/main" id="{AD6F6561-581A-5BD1-0DBD-057941713E26}"/>
              </a:ext>
            </a:extLst>
          </p:cNvPr>
          <p:cNvSpPr txBox="1"/>
          <p:nvPr/>
        </p:nvSpPr>
        <p:spPr>
          <a:xfrm>
            <a:off x="1732653" y="1252364"/>
            <a:ext cx="858440" cy="646331"/>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Run</a:t>
            </a:r>
          </a:p>
          <a:p>
            <a:r>
              <a:rPr lang="vi-VN">
                <a:solidFill>
                  <a:srgbClr val="003366"/>
                </a:solidFill>
                <a:latin typeface="Calibri" panose="020F0502020204030204" pitchFamily="34" charset="0"/>
                <a:cs typeface="Calibri" panose="020F0502020204030204" pitchFamily="34" charset="0"/>
              </a:rPr>
              <a:t>Service</a:t>
            </a:r>
            <a:endParaRPr lang="en-GB" dirty="0">
              <a:solidFill>
                <a:srgbClr val="003366"/>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B2A78DE1-B526-E1E7-CFC4-0524A92ACFE3}"/>
              </a:ext>
            </a:extLst>
          </p:cNvPr>
          <p:cNvSpPr txBox="1"/>
          <p:nvPr/>
        </p:nvSpPr>
        <p:spPr>
          <a:xfrm>
            <a:off x="2653898" y="2404524"/>
            <a:ext cx="1395977"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Tms Service</a:t>
            </a:r>
            <a:endParaRPr lang="en-GB" dirty="0">
              <a:solidFill>
                <a:srgbClr val="003366"/>
              </a:solidFill>
              <a:latin typeface="Calibri" panose="020F0502020204030204" pitchFamily="34" charset="0"/>
              <a:cs typeface="Calibri" panose="020F0502020204030204" pitchFamily="34" charset="0"/>
            </a:endParaRPr>
          </a:p>
        </p:txBody>
      </p:sp>
      <p:pic>
        <p:nvPicPr>
          <p:cNvPr id="21" name="Picture 20" descr="A picture containing screenshot, colorfulness, graphics, rectangle&#10;&#10;Description automatically generated">
            <a:extLst>
              <a:ext uri="{FF2B5EF4-FFF2-40B4-BE49-F238E27FC236}">
                <a16:creationId xmlns:a16="http://schemas.microsoft.com/office/drawing/2014/main" id="{9F451DD1-56E8-0B2A-B7EF-3CB9D7DC52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855" y="1580483"/>
            <a:ext cx="788757" cy="788757"/>
          </a:xfrm>
          <a:prstGeom prst="rect">
            <a:avLst/>
          </a:prstGeom>
        </p:spPr>
      </p:pic>
      <p:sp>
        <p:nvSpPr>
          <p:cNvPr id="22" name="TextBox 21">
            <a:extLst>
              <a:ext uri="{FF2B5EF4-FFF2-40B4-BE49-F238E27FC236}">
                <a16:creationId xmlns:a16="http://schemas.microsoft.com/office/drawing/2014/main" id="{CA152C1D-9968-0E0E-AD97-5128E34DE10D}"/>
              </a:ext>
            </a:extLst>
          </p:cNvPr>
          <p:cNvSpPr txBox="1"/>
          <p:nvPr/>
        </p:nvSpPr>
        <p:spPr>
          <a:xfrm>
            <a:off x="5220855" y="2485788"/>
            <a:ext cx="905132" cy="369332"/>
          </a:xfrm>
          <a:prstGeom prst="rect">
            <a:avLst/>
          </a:prstGeom>
          <a:noFill/>
        </p:spPr>
        <p:txBody>
          <a:bodyPr wrap="square">
            <a:spAutoFit/>
          </a:bodyPr>
          <a:lstStyle/>
          <a:p>
            <a:r>
              <a:rPr lang="vi-VN" sz="1800" spc="-1" dirty="0">
                <a:solidFill>
                  <a:srgbClr val="003366"/>
                </a:solidFill>
                <a:latin typeface="Calibri"/>
              </a:rPr>
              <a:t>Server</a:t>
            </a:r>
            <a:endParaRPr lang="en-GB" dirty="0">
              <a:solidFill>
                <a:srgbClr val="003366"/>
              </a:solidFill>
            </a:endParaRPr>
          </a:p>
        </p:txBody>
      </p:sp>
      <p:pic>
        <p:nvPicPr>
          <p:cNvPr id="35" name="Picture 34" descr="A logo of a television company&#10;&#10;Description automatically generated">
            <a:extLst>
              <a:ext uri="{FF2B5EF4-FFF2-40B4-BE49-F238E27FC236}">
                <a16:creationId xmlns:a16="http://schemas.microsoft.com/office/drawing/2014/main" id="{10AE49B0-BB2F-7FC5-A094-881B2148B8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8973" y="3876987"/>
            <a:ext cx="1067685" cy="1067685"/>
          </a:xfrm>
          <a:prstGeom prst="rect">
            <a:avLst/>
          </a:prstGeom>
        </p:spPr>
      </p:pic>
      <p:cxnSp>
        <p:nvCxnSpPr>
          <p:cNvPr id="38" name="Straight Arrow Connector 37">
            <a:extLst>
              <a:ext uri="{FF2B5EF4-FFF2-40B4-BE49-F238E27FC236}">
                <a16:creationId xmlns:a16="http://schemas.microsoft.com/office/drawing/2014/main" id="{D811CC98-C545-87DB-9A3A-78F495CCC2CE}"/>
              </a:ext>
            </a:extLst>
          </p:cNvPr>
          <p:cNvCxnSpPr>
            <a:cxnSpLocks/>
          </p:cNvCxnSpPr>
          <p:nvPr/>
        </p:nvCxnSpPr>
        <p:spPr>
          <a:xfrm>
            <a:off x="1583870" y="1969159"/>
            <a:ext cx="1100257" cy="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pic>
        <p:nvPicPr>
          <p:cNvPr id="62" name="Picture 61" descr="A picture containing screenshot, colorfulness, graphics, rectangle&#10;&#10;Description automatically generated">
            <a:extLst>
              <a:ext uri="{FF2B5EF4-FFF2-40B4-BE49-F238E27FC236}">
                <a16:creationId xmlns:a16="http://schemas.microsoft.com/office/drawing/2014/main" id="{D4C0FDED-4388-1BAC-C08E-3620211C7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1938" y="4115827"/>
            <a:ext cx="788757" cy="788757"/>
          </a:xfrm>
          <a:prstGeom prst="rect">
            <a:avLst/>
          </a:prstGeom>
        </p:spPr>
      </p:pic>
      <p:sp>
        <p:nvSpPr>
          <p:cNvPr id="63" name="TextBox 62">
            <a:extLst>
              <a:ext uri="{FF2B5EF4-FFF2-40B4-BE49-F238E27FC236}">
                <a16:creationId xmlns:a16="http://schemas.microsoft.com/office/drawing/2014/main" id="{56652275-8204-E475-73A1-87514A82D0E6}"/>
              </a:ext>
            </a:extLst>
          </p:cNvPr>
          <p:cNvSpPr txBox="1"/>
          <p:nvPr/>
        </p:nvSpPr>
        <p:spPr>
          <a:xfrm>
            <a:off x="10941938" y="5021132"/>
            <a:ext cx="905132" cy="369332"/>
          </a:xfrm>
          <a:prstGeom prst="rect">
            <a:avLst/>
          </a:prstGeom>
          <a:noFill/>
        </p:spPr>
        <p:txBody>
          <a:bodyPr wrap="square">
            <a:spAutoFit/>
          </a:bodyPr>
          <a:lstStyle/>
          <a:p>
            <a:r>
              <a:rPr lang="vi-VN" sz="1800" spc="-1" dirty="0">
                <a:solidFill>
                  <a:srgbClr val="003366"/>
                </a:solidFill>
                <a:latin typeface="Calibri"/>
              </a:rPr>
              <a:t>Server</a:t>
            </a:r>
            <a:endParaRPr lang="en-GB" dirty="0">
              <a:solidFill>
                <a:srgbClr val="003366"/>
              </a:solidFill>
            </a:endParaRPr>
          </a:p>
        </p:txBody>
      </p:sp>
      <p:sp>
        <p:nvSpPr>
          <p:cNvPr id="70" name="TextBox 69">
            <a:extLst>
              <a:ext uri="{FF2B5EF4-FFF2-40B4-BE49-F238E27FC236}">
                <a16:creationId xmlns:a16="http://schemas.microsoft.com/office/drawing/2014/main" id="{24A15D92-D691-9EDE-2D87-9BF5EBCB15C3}"/>
              </a:ext>
            </a:extLst>
          </p:cNvPr>
          <p:cNvSpPr txBox="1"/>
          <p:nvPr/>
        </p:nvSpPr>
        <p:spPr>
          <a:xfrm>
            <a:off x="9794351" y="4035635"/>
            <a:ext cx="1089530"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Responce</a:t>
            </a:r>
            <a:endParaRPr lang="en-GB" dirty="0">
              <a:solidFill>
                <a:srgbClr val="003366"/>
              </a:solidFill>
              <a:latin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1B1DF597-26A4-48BE-7EA2-75050AC68A7B}"/>
              </a:ext>
            </a:extLst>
          </p:cNvPr>
          <p:cNvSpPr txBox="1"/>
          <p:nvPr/>
        </p:nvSpPr>
        <p:spPr>
          <a:xfrm>
            <a:off x="3945431" y="1252363"/>
            <a:ext cx="851067" cy="646331"/>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Send</a:t>
            </a:r>
          </a:p>
          <a:p>
            <a:pPr algn="ctr"/>
            <a:r>
              <a:rPr lang="vi-VN">
                <a:solidFill>
                  <a:srgbClr val="003366"/>
                </a:solidFill>
                <a:latin typeface="Calibri" panose="020F0502020204030204" pitchFamily="34" charset="0"/>
                <a:cs typeface="Calibri" panose="020F0502020204030204" pitchFamily="34" charset="0"/>
              </a:rPr>
              <a:t>History</a:t>
            </a:r>
            <a:endParaRPr lang="en-GB" dirty="0">
              <a:solidFill>
                <a:srgbClr val="003366"/>
              </a:solidFill>
              <a:latin typeface="Calibri" panose="020F0502020204030204" pitchFamily="34" charset="0"/>
              <a:cs typeface="Calibri" panose="020F0502020204030204" pitchFamily="34" charset="0"/>
            </a:endParaRPr>
          </a:p>
        </p:txBody>
      </p:sp>
      <p:pic>
        <p:nvPicPr>
          <p:cNvPr id="5" name="Picture 4" descr="A circular white and grey circles&#10;&#10;Description automatically generated with medium confidence">
            <a:extLst>
              <a:ext uri="{FF2B5EF4-FFF2-40B4-BE49-F238E27FC236}">
                <a16:creationId xmlns:a16="http://schemas.microsoft.com/office/drawing/2014/main" id="{8578AA65-9ABE-D506-121B-C486584779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8228" y="1651230"/>
            <a:ext cx="628868" cy="628868"/>
          </a:xfrm>
          <a:prstGeom prst="rect">
            <a:avLst/>
          </a:prstGeom>
        </p:spPr>
      </p:pic>
      <p:cxnSp>
        <p:nvCxnSpPr>
          <p:cNvPr id="6" name="Straight Arrow Connector 5">
            <a:extLst>
              <a:ext uri="{FF2B5EF4-FFF2-40B4-BE49-F238E27FC236}">
                <a16:creationId xmlns:a16="http://schemas.microsoft.com/office/drawing/2014/main" id="{4B94D42B-A099-4F70-2C83-30AF9B9ED168}"/>
              </a:ext>
            </a:extLst>
          </p:cNvPr>
          <p:cNvCxnSpPr>
            <a:cxnSpLocks/>
          </p:cNvCxnSpPr>
          <p:nvPr/>
        </p:nvCxnSpPr>
        <p:spPr>
          <a:xfrm>
            <a:off x="7475977" y="1976915"/>
            <a:ext cx="737091"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Rectangle: Top Corners One Rounded and One Snipped 7">
            <a:extLst>
              <a:ext uri="{FF2B5EF4-FFF2-40B4-BE49-F238E27FC236}">
                <a16:creationId xmlns:a16="http://schemas.microsoft.com/office/drawing/2014/main" id="{575466E3-D327-B224-9839-DFCEE1C33020}"/>
              </a:ext>
            </a:extLst>
          </p:cNvPr>
          <p:cNvSpPr/>
          <p:nvPr/>
        </p:nvSpPr>
        <p:spPr>
          <a:xfrm>
            <a:off x="9969819" y="1110378"/>
            <a:ext cx="1780629" cy="1824812"/>
          </a:xfrm>
          <a:prstGeom prst="snip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a:t>Policy</a:t>
            </a:r>
          </a:p>
          <a:p>
            <a:r>
              <a:rPr lang="vi-VN"/>
              <a:t>Command</a:t>
            </a:r>
          </a:p>
          <a:p>
            <a:r>
              <a:rPr lang="vi-VN"/>
              <a:t>Notification</a:t>
            </a:r>
          </a:p>
          <a:p>
            <a:r>
              <a:rPr lang="vi-VN"/>
              <a:t>Status: 1</a:t>
            </a:r>
          </a:p>
          <a:p>
            <a:r>
              <a:rPr lang="vi-VN"/>
              <a:t>Action: 1</a:t>
            </a:r>
          </a:p>
          <a:p>
            <a:endParaRPr lang="en-GB"/>
          </a:p>
        </p:txBody>
      </p:sp>
      <p:sp>
        <p:nvSpPr>
          <p:cNvPr id="9" name="TextBox 8">
            <a:extLst>
              <a:ext uri="{FF2B5EF4-FFF2-40B4-BE49-F238E27FC236}">
                <a16:creationId xmlns:a16="http://schemas.microsoft.com/office/drawing/2014/main" id="{0F861EE0-0F18-2037-0328-1FC13BFAEEB1}"/>
              </a:ext>
            </a:extLst>
          </p:cNvPr>
          <p:cNvSpPr txBox="1"/>
          <p:nvPr/>
        </p:nvSpPr>
        <p:spPr>
          <a:xfrm>
            <a:off x="7429450" y="1466191"/>
            <a:ext cx="812851" cy="369332"/>
          </a:xfrm>
          <a:prstGeom prst="rect">
            <a:avLst/>
          </a:prstGeom>
          <a:noFill/>
        </p:spPr>
        <p:txBody>
          <a:bodyPr wrap="square" rtlCol="0">
            <a:spAutoFit/>
          </a:bodyPr>
          <a:lstStyle/>
          <a:p>
            <a:pPr algn="ctr"/>
            <a:r>
              <a:rPr lang="vi-VN">
                <a:solidFill>
                  <a:srgbClr val="003366"/>
                </a:solidFill>
                <a:latin typeface="Calibri" panose="020F0502020204030204" pitchFamily="34" charset="0"/>
                <a:cs typeface="Calibri" panose="020F0502020204030204" pitchFamily="34" charset="0"/>
              </a:rPr>
              <a:t>Search</a:t>
            </a:r>
            <a:endParaRPr lang="en-GB" dirty="0">
              <a:solidFill>
                <a:srgbClr val="003366"/>
              </a:solidFill>
              <a:latin typeface="Calibri" panose="020F0502020204030204" pitchFamily="34" charset="0"/>
              <a:cs typeface="Calibri" panose="020F0502020204030204" pitchFamily="34" charset="0"/>
            </a:endParaRPr>
          </a:p>
        </p:txBody>
      </p:sp>
      <p:pic>
        <p:nvPicPr>
          <p:cNvPr id="10" name="Picture 9" descr="A cloud and a server&#10;&#10;Description automatically generated">
            <a:extLst>
              <a:ext uri="{FF2B5EF4-FFF2-40B4-BE49-F238E27FC236}">
                <a16:creationId xmlns:a16="http://schemas.microsoft.com/office/drawing/2014/main" id="{8B117382-F38B-40A5-AA3C-3BC190FB9E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43103" y="1549779"/>
            <a:ext cx="1010960" cy="1010960"/>
          </a:xfrm>
          <a:prstGeom prst="rect">
            <a:avLst/>
          </a:prstGeom>
        </p:spPr>
      </p:pic>
      <p:pic>
        <p:nvPicPr>
          <p:cNvPr id="26" name="Picture 25">
            <a:extLst>
              <a:ext uri="{FF2B5EF4-FFF2-40B4-BE49-F238E27FC236}">
                <a16:creationId xmlns:a16="http://schemas.microsoft.com/office/drawing/2014/main" id="{0956A46B-65DD-36A1-03B7-657E32677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887" y="4057110"/>
            <a:ext cx="826992" cy="826992"/>
          </a:xfrm>
          <a:prstGeom prst="rect">
            <a:avLst/>
          </a:prstGeom>
        </p:spPr>
      </p:pic>
      <p:sp>
        <p:nvSpPr>
          <p:cNvPr id="28" name="TextBox 27">
            <a:extLst>
              <a:ext uri="{FF2B5EF4-FFF2-40B4-BE49-F238E27FC236}">
                <a16:creationId xmlns:a16="http://schemas.microsoft.com/office/drawing/2014/main" id="{994BEEDE-D1E6-F8F7-7B82-7DAC4CE02E04}"/>
              </a:ext>
            </a:extLst>
          </p:cNvPr>
          <p:cNvSpPr txBox="1"/>
          <p:nvPr/>
        </p:nvSpPr>
        <p:spPr>
          <a:xfrm>
            <a:off x="8574022" y="4975356"/>
            <a:ext cx="1395977"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Tms Service</a:t>
            </a:r>
            <a:endParaRPr lang="en-GB" dirty="0">
              <a:solidFill>
                <a:srgbClr val="003366"/>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4BFDF8F-DB47-4ACC-4A3C-3AEF4B5A43A5}"/>
              </a:ext>
            </a:extLst>
          </p:cNvPr>
          <p:cNvSpPr txBox="1"/>
          <p:nvPr/>
        </p:nvSpPr>
        <p:spPr>
          <a:xfrm>
            <a:off x="7738375" y="4041498"/>
            <a:ext cx="1082880"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dowload</a:t>
            </a:r>
            <a:endParaRPr lang="en-GB" dirty="0">
              <a:solidFill>
                <a:srgbClr val="003366"/>
              </a:solidFill>
              <a:latin typeface="Calibri" panose="020F0502020204030204" pitchFamily="34" charset="0"/>
              <a:cs typeface="Calibri" panose="020F0502020204030204" pitchFamily="34" charset="0"/>
            </a:endParaRPr>
          </a:p>
        </p:txBody>
      </p:sp>
      <p:cxnSp>
        <p:nvCxnSpPr>
          <p:cNvPr id="30" name="Straight Arrow Connector 29">
            <a:extLst>
              <a:ext uri="{FF2B5EF4-FFF2-40B4-BE49-F238E27FC236}">
                <a16:creationId xmlns:a16="http://schemas.microsoft.com/office/drawing/2014/main" id="{EB82791C-36D7-E8C4-6F32-C9302C49AE41}"/>
              </a:ext>
            </a:extLst>
          </p:cNvPr>
          <p:cNvCxnSpPr>
            <a:cxnSpLocks/>
          </p:cNvCxnSpPr>
          <p:nvPr/>
        </p:nvCxnSpPr>
        <p:spPr>
          <a:xfrm flipH="1" flipV="1">
            <a:off x="7807327" y="4503423"/>
            <a:ext cx="795754" cy="619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AA7D56A-5C99-1438-FF52-790DC355AFC9}"/>
              </a:ext>
            </a:extLst>
          </p:cNvPr>
          <p:cNvSpPr txBox="1"/>
          <p:nvPr/>
        </p:nvSpPr>
        <p:spPr>
          <a:xfrm>
            <a:off x="5691780" y="4944672"/>
            <a:ext cx="1920377"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Url: …/MyTV.apk</a:t>
            </a:r>
            <a:endParaRPr lang="en-GB" dirty="0">
              <a:solidFill>
                <a:srgbClr val="003366"/>
              </a:solidFill>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13C2D242-B2E6-B0E3-1158-F8A62F604DAE}"/>
              </a:ext>
            </a:extLst>
          </p:cNvPr>
          <p:cNvSpPr txBox="1"/>
          <p:nvPr/>
        </p:nvSpPr>
        <p:spPr>
          <a:xfrm>
            <a:off x="4449250" y="4114834"/>
            <a:ext cx="1082880"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install</a:t>
            </a:r>
            <a:endParaRPr lang="en-GB" dirty="0">
              <a:solidFill>
                <a:srgbClr val="003366"/>
              </a:solidFill>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AE7B831B-697B-D7C2-6647-4330E8569C3C}"/>
              </a:ext>
            </a:extLst>
          </p:cNvPr>
          <p:cNvCxnSpPr>
            <a:cxnSpLocks/>
          </p:cNvCxnSpPr>
          <p:nvPr/>
        </p:nvCxnSpPr>
        <p:spPr>
          <a:xfrm flipH="1" flipV="1">
            <a:off x="4426245" y="4577756"/>
            <a:ext cx="795754" cy="619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39" name="Picture 38" descr="A circular white and grey circles&#10;&#10;Description automatically generated with medium confidence">
            <a:extLst>
              <a:ext uri="{FF2B5EF4-FFF2-40B4-BE49-F238E27FC236}">
                <a16:creationId xmlns:a16="http://schemas.microsoft.com/office/drawing/2014/main" id="{3B621C98-8901-BF8E-A4A9-7943AC12F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5596" y="4156172"/>
            <a:ext cx="628868" cy="628868"/>
          </a:xfrm>
          <a:prstGeom prst="rect">
            <a:avLst/>
          </a:prstGeom>
        </p:spPr>
      </p:pic>
      <p:pic>
        <p:nvPicPr>
          <p:cNvPr id="42" name="Picture 41" descr="A close-up of a remote control&#10;&#10;Description automatically generated with low confidence">
            <a:extLst>
              <a:ext uri="{FF2B5EF4-FFF2-40B4-BE49-F238E27FC236}">
                <a16:creationId xmlns:a16="http://schemas.microsoft.com/office/drawing/2014/main" id="{DBC3E461-FBBC-C009-E27D-4533727FC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161" y="3523191"/>
            <a:ext cx="628868" cy="628868"/>
          </a:xfrm>
          <a:prstGeom prst="rect">
            <a:avLst/>
          </a:prstGeom>
        </p:spPr>
      </p:pic>
      <p:sp>
        <p:nvSpPr>
          <p:cNvPr id="43" name="TextBox 42">
            <a:extLst>
              <a:ext uri="{FF2B5EF4-FFF2-40B4-BE49-F238E27FC236}">
                <a16:creationId xmlns:a16="http://schemas.microsoft.com/office/drawing/2014/main" id="{6A55EA4B-9F3E-5F42-3C76-6ADBBFCFB572}"/>
              </a:ext>
            </a:extLst>
          </p:cNvPr>
          <p:cNvSpPr txBox="1"/>
          <p:nvPr/>
        </p:nvSpPr>
        <p:spPr>
          <a:xfrm>
            <a:off x="3308161" y="4135568"/>
            <a:ext cx="618631" cy="369332"/>
          </a:xfrm>
          <a:prstGeom prst="rect">
            <a:avLst/>
          </a:prstGeom>
          <a:noFill/>
        </p:spPr>
        <p:txBody>
          <a:bodyPr wrap="square">
            <a:spAutoFit/>
          </a:bodyPr>
          <a:lstStyle/>
          <a:p>
            <a:r>
              <a:rPr lang="vi-VN" dirty="0">
                <a:solidFill>
                  <a:srgbClr val="003366"/>
                </a:solidFill>
                <a:latin typeface="Calibri" panose="020F0502020204030204" pitchFamily="34" charset="0"/>
                <a:cs typeface="Calibri" panose="020F0502020204030204" pitchFamily="34" charset="0"/>
              </a:rPr>
              <a:t>SMB</a:t>
            </a:r>
            <a:endParaRPr lang="en-GB" dirty="0">
              <a:solidFill>
                <a:srgbClr val="003366"/>
              </a:solidFill>
              <a:latin typeface="Calibri" panose="020F0502020204030204" pitchFamily="34" charset="0"/>
              <a:cs typeface="Calibri" panose="020F0502020204030204" pitchFamily="34" charset="0"/>
            </a:endParaRPr>
          </a:p>
        </p:txBody>
      </p:sp>
      <p:pic>
        <p:nvPicPr>
          <p:cNvPr id="44" name="Picture 43" descr="A logo of a television company&#10;&#10;Description automatically generated">
            <a:extLst>
              <a:ext uri="{FF2B5EF4-FFF2-40B4-BE49-F238E27FC236}">
                <a16:creationId xmlns:a16="http://schemas.microsoft.com/office/drawing/2014/main" id="{B8F11E47-23DF-8FFE-464B-205C688612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2211" y="4442107"/>
            <a:ext cx="1067685" cy="1067685"/>
          </a:xfrm>
          <a:prstGeom prst="rect">
            <a:avLst/>
          </a:prstGeom>
        </p:spPr>
      </p:pic>
      <p:sp>
        <p:nvSpPr>
          <p:cNvPr id="47" name="TextBox 46">
            <a:extLst>
              <a:ext uri="{FF2B5EF4-FFF2-40B4-BE49-F238E27FC236}">
                <a16:creationId xmlns:a16="http://schemas.microsoft.com/office/drawing/2014/main" id="{83B70B6C-3247-22E2-9F30-71084338F52A}"/>
              </a:ext>
            </a:extLst>
          </p:cNvPr>
          <p:cNvSpPr txBox="1"/>
          <p:nvPr/>
        </p:nvSpPr>
        <p:spPr>
          <a:xfrm>
            <a:off x="3040103" y="5430508"/>
            <a:ext cx="1067685" cy="646331"/>
          </a:xfrm>
          <a:prstGeom prst="rect">
            <a:avLst/>
          </a:prstGeom>
          <a:noFill/>
        </p:spPr>
        <p:txBody>
          <a:bodyPr wrap="square">
            <a:spAutoFit/>
          </a:bodyPr>
          <a:lstStyle/>
          <a:p>
            <a:pPr algn="ctr"/>
            <a:r>
              <a:rPr lang="vi-VN">
                <a:solidFill>
                  <a:srgbClr val="003366"/>
                </a:solidFill>
                <a:latin typeface="Calibri" panose="020F0502020204030204" pitchFamily="34" charset="0"/>
                <a:cs typeface="Calibri" panose="020F0502020204030204" pitchFamily="34" charset="0"/>
              </a:rPr>
              <a:t>MyTV</a:t>
            </a:r>
          </a:p>
          <a:p>
            <a:pPr algn="ctr"/>
            <a:r>
              <a:rPr lang="vi-VN">
                <a:solidFill>
                  <a:srgbClr val="003366"/>
                </a:solidFill>
                <a:latin typeface="Calibri" panose="020F0502020204030204" pitchFamily="34" charset="0"/>
                <a:cs typeface="Calibri" panose="020F0502020204030204" pitchFamily="34" charset="0"/>
              </a:rPr>
              <a:t>Add on</a:t>
            </a:r>
            <a:endParaRPr lang="en-GB" dirty="0">
              <a:solidFill>
                <a:srgbClr val="003366"/>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0F559FAC-F220-EEEE-EF05-638D743B1E59}"/>
              </a:ext>
            </a:extLst>
          </p:cNvPr>
          <p:cNvSpPr txBox="1"/>
          <p:nvPr/>
        </p:nvSpPr>
        <p:spPr>
          <a:xfrm>
            <a:off x="1739276" y="4072775"/>
            <a:ext cx="1082880" cy="369332"/>
          </a:xfrm>
          <a:prstGeom prst="rect">
            <a:avLst/>
          </a:prstGeom>
          <a:noFill/>
        </p:spPr>
        <p:txBody>
          <a:bodyPr wrap="square">
            <a:spAutoFit/>
          </a:bodyPr>
          <a:lstStyle/>
          <a:p>
            <a:r>
              <a:rPr lang="vi-VN">
                <a:solidFill>
                  <a:srgbClr val="003366"/>
                </a:solidFill>
                <a:latin typeface="Calibri" panose="020F0502020204030204" pitchFamily="34" charset="0"/>
                <a:cs typeface="Calibri" panose="020F0502020204030204" pitchFamily="34" charset="0"/>
              </a:rPr>
              <a:t>Update</a:t>
            </a:r>
            <a:endParaRPr lang="en-GB" dirty="0">
              <a:solidFill>
                <a:srgbClr val="003366"/>
              </a:solidFill>
              <a:latin typeface="Calibri" panose="020F0502020204030204" pitchFamily="34" charset="0"/>
              <a:cs typeface="Calibri" panose="020F0502020204030204" pitchFamily="34" charset="0"/>
            </a:endParaRPr>
          </a:p>
        </p:txBody>
      </p:sp>
      <p:cxnSp>
        <p:nvCxnSpPr>
          <p:cNvPr id="51" name="Straight Arrow Connector 50">
            <a:extLst>
              <a:ext uri="{FF2B5EF4-FFF2-40B4-BE49-F238E27FC236}">
                <a16:creationId xmlns:a16="http://schemas.microsoft.com/office/drawing/2014/main" id="{97C3F323-1F5E-6FF9-78E8-95AD0293A46D}"/>
              </a:ext>
            </a:extLst>
          </p:cNvPr>
          <p:cNvCxnSpPr>
            <a:cxnSpLocks/>
          </p:cNvCxnSpPr>
          <p:nvPr/>
        </p:nvCxnSpPr>
        <p:spPr>
          <a:xfrm flipH="1">
            <a:off x="1562215" y="4577756"/>
            <a:ext cx="1028878"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5225CD02-20DD-861C-79B0-DE5ED428E19C}"/>
              </a:ext>
            </a:extLst>
          </p:cNvPr>
          <p:cNvSpPr txBox="1"/>
          <p:nvPr/>
        </p:nvSpPr>
        <p:spPr>
          <a:xfrm>
            <a:off x="1588052" y="4785040"/>
            <a:ext cx="1082880" cy="646331"/>
          </a:xfrm>
          <a:prstGeom prst="rect">
            <a:avLst/>
          </a:prstGeom>
          <a:noFill/>
        </p:spPr>
        <p:txBody>
          <a:bodyPr wrap="square">
            <a:spAutoFit/>
          </a:bodyPr>
          <a:lstStyle/>
          <a:p>
            <a:pPr algn="ctr"/>
            <a:r>
              <a:rPr lang="vi-VN">
                <a:solidFill>
                  <a:srgbClr val="003366"/>
                </a:solidFill>
                <a:latin typeface="Calibri" panose="020F0502020204030204" pitchFamily="34" charset="0"/>
                <a:cs typeface="Calibri" panose="020F0502020204030204" pitchFamily="34" charset="0"/>
              </a:rPr>
              <a:t>Policy</a:t>
            </a:r>
            <a:br>
              <a:rPr lang="vi-VN">
                <a:solidFill>
                  <a:srgbClr val="003366"/>
                </a:solidFill>
                <a:latin typeface="Calibri" panose="020F0502020204030204" pitchFamily="34" charset="0"/>
                <a:cs typeface="Calibri" panose="020F0502020204030204" pitchFamily="34" charset="0"/>
              </a:rPr>
            </a:br>
            <a:r>
              <a:rPr lang="vi-VN">
                <a:solidFill>
                  <a:srgbClr val="003366"/>
                </a:solidFill>
                <a:latin typeface="Calibri" panose="020F0502020204030204" pitchFamily="34" charset="0"/>
                <a:cs typeface="Calibri" panose="020F0502020204030204" pitchFamily="34" charset="0"/>
              </a:rPr>
              <a:t>Success</a:t>
            </a:r>
            <a:endParaRPr lang="en-GB" dirty="0">
              <a:solidFill>
                <a:srgbClr val="003366"/>
              </a:solidFill>
              <a:latin typeface="Calibri" panose="020F0502020204030204" pitchFamily="34" charset="0"/>
              <a:cs typeface="Calibri" panose="020F0502020204030204" pitchFamily="34" charset="0"/>
            </a:endParaRPr>
          </a:p>
        </p:txBody>
      </p:sp>
      <p:pic>
        <p:nvPicPr>
          <p:cNvPr id="53" name="Picture 52" descr="A picture containing screenshot, colorfulness, graphics, rectangle&#10;&#10;Description automatically generated">
            <a:extLst>
              <a:ext uri="{FF2B5EF4-FFF2-40B4-BE49-F238E27FC236}">
                <a16:creationId xmlns:a16="http://schemas.microsoft.com/office/drawing/2014/main" id="{96E9E810-1BBD-8049-973A-F9DE623A8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994" y="4090780"/>
            <a:ext cx="788757" cy="788757"/>
          </a:xfrm>
          <a:prstGeom prst="rect">
            <a:avLst/>
          </a:prstGeom>
        </p:spPr>
      </p:pic>
      <p:sp>
        <p:nvSpPr>
          <p:cNvPr id="54" name="TextBox 53">
            <a:extLst>
              <a:ext uri="{FF2B5EF4-FFF2-40B4-BE49-F238E27FC236}">
                <a16:creationId xmlns:a16="http://schemas.microsoft.com/office/drawing/2014/main" id="{3A47D71A-B731-D087-668F-E27C0B950E8D}"/>
              </a:ext>
            </a:extLst>
          </p:cNvPr>
          <p:cNvSpPr txBox="1"/>
          <p:nvPr/>
        </p:nvSpPr>
        <p:spPr>
          <a:xfrm>
            <a:off x="407350" y="4982887"/>
            <a:ext cx="905132" cy="369332"/>
          </a:xfrm>
          <a:prstGeom prst="rect">
            <a:avLst/>
          </a:prstGeom>
          <a:noFill/>
        </p:spPr>
        <p:txBody>
          <a:bodyPr wrap="square">
            <a:spAutoFit/>
          </a:bodyPr>
          <a:lstStyle/>
          <a:p>
            <a:r>
              <a:rPr lang="vi-VN" sz="1800" spc="-1" dirty="0">
                <a:solidFill>
                  <a:srgbClr val="003366"/>
                </a:solidFill>
                <a:latin typeface="Calibri"/>
              </a:rPr>
              <a:t>Server</a:t>
            </a:r>
            <a:endParaRPr lang="en-GB" dirty="0">
              <a:solidFill>
                <a:srgbClr val="003366"/>
              </a:solidFill>
            </a:endParaRPr>
          </a:p>
        </p:txBody>
      </p:sp>
      <p:cxnSp>
        <p:nvCxnSpPr>
          <p:cNvPr id="11" name="Straight Arrow Connector 10">
            <a:extLst>
              <a:ext uri="{FF2B5EF4-FFF2-40B4-BE49-F238E27FC236}">
                <a16:creationId xmlns:a16="http://schemas.microsoft.com/office/drawing/2014/main" id="{A0EF12F0-FD15-DD2E-C675-A5B7ED4A71A8}"/>
              </a:ext>
            </a:extLst>
          </p:cNvPr>
          <p:cNvCxnSpPr>
            <a:cxnSpLocks/>
          </p:cNvCxnSpPr>
          <p:nvPr/>
        </p:nvCxnSpPr>
        <p:spPr>
          <a:xfrm>
            <a:off x="9783624" y="4550155"/>
            <a:ext cx="1100257" cy="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AD5353F-D2A7-E490-0D40-6AAF9BBE5D09}"/>
              </a:ext>
            </a:extLst>
          </p:cNvPr>
          <p:cNvSpPr txBox="1"/>
          <p:nvPr/>
        </p:nvSpPr>
        <p:spPr>
          <a:xfrm>
            <a:off x="9861603" y="4713689"/>
            <a:ext cx="944297" cy="369332"/>
          </a:xfrm>
          <a:prstGeom prst="rect">
            <a:avLst/>
          </a:prstGeom>
          <a:noFill/>
        </p:spPr>
        <p:txBody>
          <a:bodyPr wrap="none" rtlCol="0">
            <a:spAutoFit/>
          </a:bodyPr>
          <a:lstStyle/>
          <a:p>
            <a:pPr algn="ctr"/>
            <a:r>
              <a:rPr lang="vi-VN">
                <a:solidFill>
                  <a:srgbClr val="003366"/>
                </a:solidFill>
                <a:latin typeface="Calibri" panose="020F0502020204030204" pitchFamily="34" charset="0"/>
                <a:cs typeface="Calibri" panose="020F0502020204030204" pitchFamily="34" charset="0"/>
              </a:rPr>
              <a:t>Request</a:t>
            </a:r>
            <a:endParaRPr lang="en-GB" dirty="0">
              <a:solidFill>
                <a:srgbClr val="00336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0435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53" presetClass="entr" presetSubtype="16"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 calcmode="lin" valueType="num">
                                      <p:cBhvr>
                                        <p:cTn id="52" dur="500" fill="hold"/>
                                        <p:tgtEl>
                                          <p:spTgt spid="71"/>
                                        </p:tgtEl>
                                        <p:attrNameLst>
                                          <p:attrName>ppt_w</p:attrName>
                                        </p:attrNameLst>
                                      </p:cBhvr>
                                      <p:tavLst>
                                        <p:tav tm="0">
                                          <p:val>
                                            <p:fltVal val="0"/>
                                          </p:val>
                                        </p:tav>
                                        <p:tav tm="100000">
                                          <p:val>
                                            <p:strVal val="#ppt_w"/>
                                          </p:val>
                                        </p:tav>
                                      </p:tavLst>
                                    </p:anim>
                                    <p:anim calcmode="lin" valueType="num">
                                      <p:cBhvr>
                                        <p:cTn id="53" dur="500" fill="hold"/>
                                        <p:tgtEl>
                                          <p:spTgt spid="71"/>
                                        </p:tgtEl>
                                        <p:attrNameLst>
                                          <p:attrName>ppt_h</p:attrName>
                                        </p:attrNameLst>
                                      </p:cBhvr>
                                      <p:tavLst>
                                        <p:tav tm="0">
                                          <p:val>
                                            <p:fltVal val="0"/>
                                          </p:val>
                                        </p:tav>
                                        <p:tav tm="100000">
                                          <p:val>
                                            <p:strVal val="#ppt_h"/>
                                          </p:val>
                                        </p:tav>
                                      </p:tavLst>
                                    </p:anim>
                                    <p:animEffect transition="in" filter="fade">
                                      <p:cBhvr>
                                        <p:cTn id="54" dur="500"/>
                                        <p:tgtEl>
                                          <p:spTgt spid="71"/>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barn(inVertical)">
                                      <p:cBhvr>
                                        <p:cTn id="59" dur="500"/>
                                        <p:tgtEl>
                                          <p:spTgt spid="5"/>
                                        </p:tgtEl>
                                      </p:cBhvr>
                                    </p:animEffect>
                                  </p:childTnLst>
                                </p:cTn>
                              </p:par>
                              <p:par>
                                <p:cTn id="60" presetID="16" presetClass="entr" presetSubtype="21"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barn(inVertical)">
                                      <p:cBhvr>
                                        <p:cTn id="62" dur="500"/>
                                        <p:tgtEl>
                                          <p:spTgt spid="6"/>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barn(inVertical)">
                                      <p:cBhvr>
                                        <p:cTn id="65" dur="500"/>
                                        <p:tgtEl>
                                          <p:spTgt spid="8"/>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barn(inVertical)">
                                      <p:cBhvr>
                                        <p:cTn id="68" dur="500"/>
                                        <p:tgtEl>
                                          <p:spTgt spid="9"/>
                                        </p:tgtEl>
                                      </p:cBhvr>
                                    </p:animEffect>
                                  </p:childTnLst>
                                </p:cTn>
                              </p:par>
                              <p:par>
                                <p:cTn id="69" presetID="16" presetClass="entr" presetSubtype="21"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barn(inVertical)">
                                      <p:cBhvr>
                                        <p:cTn id="71" dur="500"/>
                                        <p:tgtEl>
                                          <p:spTgt spid="10"/>
                                        </p:tgtEl>
                                      </p:cBhvr>
                                    </p:animEffect>
                                  </p:childTnLst>
                                </p:cTn>
                              </p:par>
                              <p:par>
                                <p:cTn id="72" presetID="8" presetClass="emph" presetSubtype="0" fill="hold" nodeType="withEffect">
                                  <p:stCondLst>
                                    <p:cond delay="0"/>
                                  </p:stCondLst>
                                  <p:childTnLst>
                                    <p:animRot by="21600000">
                                      <p:cBhvr>
                                        <p:cTn id="73" dur="2000" fill="hold"/>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down)">
                                      <p:cBhvr>
                                        <p:cTn id="78" dur="500"/>
                                        <p:tgtEl>
                                          <p:spTgt spid="6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wipe(down)">
                                      <p:cBhvr>
                                        <p:cTn id="81" dur="500"/>
                                        <p:tgtEl>
                                          <p:spTgt spid="6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wipe(down)">
                                      <p:cBhvr>
                                        <p:cTn id="84" dur="500"/>
                                        <p:tgtEl>
                                          <p:spTgt spid="70"/>
                                        </p:tgtEl>
                                      </p:cBhvr>
                                    </p:animEffect>
                                  </p:childTnLst>
                                </p:cTn>
                              </p:par>
                              <p:par>
                                <p:cTn id="85" presetID="22" presetClass="entr" presetSubtype="4"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down)">
                                      <p:cBhvr>
                                        <p:cTn id="90" dur="500"/>
                                        <p:tgtEl>
                                          <p:spTgt spid="28"/>
                                        </p:tgtEl>
                                      </p:cBhvr>
                                    </p:animEffect>
                                  </p:childTnLst>
                                </p:cTn>
                              </p:par>
                              <p:par>
                                <p:cTn id="91" presetID="53" presetClass="entr" presetSubtype="16"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p:cTn id="93" dur="500" fill="hold"/>
                                        <p:tgtEl>
                                          <p:spTgt spid="11"/>
                                        </p:tgtEl>
                                        <p:attrNameLst>
                                          <p:attrName>ppt_w</p:attrName>
                                        </p:attrNameLst>
                                      </p:cBhvr>
                                      <p:tavLst>
                                        <p:tav tm="0">
                                          <p:val>
                                            <p:fltVal val="0"/>
                                          </p:val>
                                        </p:tav>
                                        <p:tav tm="100000">
                                          <p:val>
                                            <p:strVal val="#ppt_w"/>
                                          </p:val>
                                        </p:tav>
                                      </p:tavLst>
                                    </p:anim>
                                    <p:anim calcmode="lin" valueType="num">
                                      <p:cBhvr>
                                        <p:cTn id="94" dur="500" fill="hold"/>
                                        <p:tgtEl>
                                          <p:spTgt spid="11"/>
                                        </p:tgtEl>
                                        <p:attrNameLst>
                                          <p:attrName>ppt_h</p:attrName>
                                        </p:attrNameLst>
                                      </p:cBhvr>
                                      <p:tavLst>
                                        <p:tav tm="0">
                                          <p:val>
                                            <p:fltVal val="0"/>
                                          </p:val>
                                        </p:tav>
                                        <p:tav tm="100000">
                                          <p:val>
                                            <p:strVal val="#ppt_h"/>
                                          </p:val>
                                        </p:tav>
                                      </p:tavLst>
                                    </p:anim>
                                    <p:animEffect transition="in" filter="fade">
                                      <p:cBhvr>
                                        <p:cTn id="95" dur="500"/>
                                        <p:tgtEl>
                                          <p:spTgt spid="11"/>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2000"/>
                                        <p:tgtEl>
                                          <p:spTgt spid="62"/>
                                        </p:tgtEl>
                                      </p:cBhvr>
                                    </p:animEffect>
                                    <p:anim calcmode="lin" valueType="num">
                                      <p:cBhvr>
                                        <p:cTn id="101" dur="2000" fill="hold"/>
                                        <p:tgtEl>
                                          <p:spTgt spid="62"/>
                                        </p:tgtEl>
                                        <p:attrNameLst>
                                          <p:attrName>ppt_w</p:attrName>
                                        </p:attrNameLst>
                                      </p:cBhvr>
                                      <p:tavLst>
                                        <p:tav tm="0" fmla="#ppt_w*sin(2.5*pi*$)">
                                          <p:val>
                                            <p:fltVal val="0"/>
                                          </p:val>
                                        </p:tav>
                                        <p:tav tm="100000">
                                          <p:val>
                                            <p:fltVal val="1"/>
                                          </p:val>
                                        </p:tav>
                                      </p:tavLst>
                                    </p:anim>
                                    <p:anim calcmode="lin" valueType="num">
                                      <p:cBhvr>
                                        <p:cTn id="102" dur="2000" fill="hold"/>
                                        <p:tgtEl>
                                          <p:spTgt spid="62"/>
                                        </p:tgtEl>
                                        <p:attrNameLst>
                                          <p:attrName>ppt_h</p:attrName>
                                        </p:attrNameLst>
                                      </p:cBhvr>
                                      <p:tavLst>
                                        <p:tav tm="0">
                                          <p:val>
                                            <p:strVal val="#ppt_h"/>
                                          </p:val>
                                        </p:tav>
                                        <p:tav tm="100000">
                                          <p:val>
                                            <p:strVal val="#ppt_h"/>
                                          </p:val>
                                        </p:tav>
                                      </p:tavLst>
                                    </p:anim>
                                  </p:childTnLst>
                                </p:cTn>
                              </p:par>
                              <p:par>
                                <p:cTn id="103" presetID="45" presetClass="entr" presetSubtype="0" fill="hold" grpId="1" nodeType="with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fade">
                                      <p:cBhvr>
                                        <p:cTn id="105" dur="2000"/>
                                        <p:tgtEl>
                                          <p:spTgt spid="63"/>
                                        </p:tgtEl>
                                      </p:cBhvr>
                                    </p:animEffect>
                                    <p:anim calcmode="lin" valueType="num">
                                      <p:cBhvr>
                                        <p:cTn id="106" dur="2000" fill="hold"/>
                                        <p:tgtEl>
                                          <p:spTgt spid="63"/>
                                        </p:tgtEl>
                                        <p:attrNameLst>
                                          <p:attrName>ppt_w</p:attrName>
                                        </p:attrNameLst>
                                      </p:cBhvr>
                                      <p:tavLst>
                                        <p:tav tm="0" fmla="#ppt_w*sin(2.5*pi*$)">
                                          <p:val>
                                            <p:fltVal val="0"/>
                                          </p:val>
                                        </p:tav>
                                        <p:tav tm="100000">
                                          <p:val>
                                            <p:fltVal val="1"/>
                                          </p:val>
                                        </p:tav>
                                      </p:tavLst>
                                    </p:anim>
                                    <p:anim calcmode="lin" valueType="num">
                                      <p:cBhvr>
                                        <p:cTn id="107" dur="2000" fill="hold"/>
                                        <p:tgtEl>
                                          <p:spTgt spid="63"/>
                                        </p:tgtEl>
                                        <p:attrNameLst>
                                          <p:attrName>ppt_h</p:attrName>
                                        </p:attrNameLst>
                                      </p:cBhvr>
                                      <p:tavLst>
                                        <p:tav tm="0">
                                          <p:val>
                                            <p:strVal val="#ppt_h"/>
                                          </p:val>
                                        </p:tav>
                                        <p:tav tm="100000">
                                          <p:val>
                                            <p:strVal val="#ppt_h"/>
                                          </p:val>
                                        </p:tav>
                                      </p:tavLst>
                                    </p:anim>
                                  </p:childTnLst>
                                </p:cTn>
                              </p:par>
                              <p:par>
                                <p:cTn id="108" presetID="45" presetClass="entr" presetSubtype="0" fill="hold" grpId="1" nodeType="with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fade">
                                      <p:cBhvr>
                                        <p:cTn id="110" dur="2000"/>
                                        <p:tgtEl>
                                          <p:spTgt spid="70"/>
                                        </p:tgtEl>
                                      </p:cBhvr>
                                    </p:animEffect>
                                    <p:anim calcmode="lin" valueType="num">
                                      <p:cBhvr>
                                        <p:cTn id="111" dur="2000" fill="hold"/>
                                        <p:tgtEl>
                                          <p:spTgt spid="70"/>
                                        </p:tgtEl>
                                        <p:attrNameLst>
                                          <p:attrName>ppt_w</p:attrName>
                                        </p:attrNameLst>
                                      </p:cBhvr>
                                      <p:tavLst>
                                        <p:tav tm="0" fmla="#ppt_w*sin(2.5*pi*$)">
                                          <p:val>
                                            <p:fltVal val="0"/>
                                          </p:val>
                                        </p:tav>
                                        <p:tav tm="100000">
                                          <p:val>
                                            <p:fltVal val="1"/>
                                          </p:val>
                                        </p:tav>
                                      </p:tavLst>
                                    </p:anim>
                                    <p:anim calcmode="lin" valueType="num">
                                      <p:cBhvr>
                                        <p:cTn id="112" dur="2000" fill="hold"/>
                                        <p:tgtEl>
                                          <p:spTgt spid="70"/>
                                        </p:tgtEl>
                                        <p:attrNameLst>
                                          <p:attrName>ppt_h</p:attrName>
                                        </p:attrNameLst>
                                      </p:cBhvr>
                                      <p:tavLst>
                                        <p:tav tm="0">
                                          <p:val>
                                            <p:strVal val="#ppt_h"/>
                                          </p:val>
                                        </p:tav>
                                        <p:tav tm="100000">
                                          <p:val>
                                            <p:strVal val="#ppt_h"/>
                                          </p:val>
                                        </p:tav>
                                      </p:tavLst>
                                    </p:anim>
                                  </p:childTnLst>
                                </p:cTn>
                              </p:par>
                              <p:par>
                                <p:cTn id="113" presetID="45" presetClass="entr" presetSubtype="0" fill="hold" nodeType="with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2000"/>
                                        <p:tgtEl>
                                          <p:spTgt spid="26"/>
                                        </p:tgtEl>
                                      </p:cBhvr>
                                    </p:animEffect>
                                    <p:anim calcmode="lin" valueType="num">
                                      <p:cBhvr>
                                        <p:cTn id="116" dur="2000" fill="hold"/>
                                        <p:tgtEl>
                                          <p:spTgt spid="26"/>
                                        </p:tgtEl>
                                        <p:attrNameLst>
                                          <p:attrName>ppt_w</p:attrName>
                                        </p:attrNameLst>
                                      </p:cBhvr>
                                      <p:tavLst>
                                        <p:tav tm="0" fmla="#ppt_w*sin(2.5*pi*$)">
                                          <p:val>
                                            <p:fltVal val="0"/>
                                          </p:val>
                                        </p:tav>
                                        <p:tav tm="100000">
                                          <p:val>
                                            <p:fltVal val="1"/>
                                          </p:val>
                                        </p:tav>
                                      </p:tavLst>
                                    </p:anim>
                                    <p:anim calcmode="lin" valueType="num">
                                      <p:cBhvr>
                                        <p:cTn id="117" dur="2000" fill="hold"/>
                                        <p:tgtEl>
                                          <p:spTgt spid="26"/>
                                        </p:tgtEl>
                                        <p:attrNameLst>
                                          <p:attrName>ppt_h</p:attrName>
                                        </p:attrNameLst>
                                      </p:cBhvr>
                                      <p:tavLst>
                                        <p:tav tm="0">
                                          <p:val>
                                            <p:strVal val="#ppt_h"/>
                                          </p:val>
                                        </p:tav>
                                        <p:tav tm="100000">
                                          <p:val>
                                            <p:strVal val="#ppt_h"/>
                                          </p:val>
                                        </p:tav>
                                      </p:tavLst>
                                    </p:anim>
                                  </p:childTnLst>
                                </p:cTn>
                              </p:par>
                              <p:par>
                                <p:cTn id="118" presetID="45" presetClass="entr" presetSubtype="0" fill="hold" grpId="1" nodeType="with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fade">
                                      <p:cBhvr>
                                        <p:cTn id="120" dur="2000"/>
                                        <p:tgtEl>
                                          <p:spTgt spid="28"/>
                                        </p:tgtEl>
                                      </p:cBhvr>
                                    </p:animEffect>
                                    <p:anim calcmode="lin" valueType="num">
                                      <p:cBhvr>
                                        <p:cTn id="121" dur="2000" fill="hold"/>
                                        <p:tgtEl>
                                          <p:spTgt spid="28"/>
                                        </p:tgtEl>
                                        <p:attrNameLst>
                                          <p:attrName>ppt_w</p:attrName>
                                        </p:attrNameLst>
                                      </p:cBhvr>
                                      <p:tavLst>
                                        <p:tav tm="0" fmla="#ppt_w*sin(2.5*pi*$)">
                                          <p:val>
                                            <p:fltVal val="0"/>
                                          </p:val>
                                        </p:tav>
                                        <p:tav tm="100000">
                                          <p:val>
                                            <p:fltVal val="1"/>
                                          </p:val>
                                        </p:tav>
                                      </p:tavLst>
                                    </p:anim>
                                    <p:anim calcmode="lin" valueType="num">
                                      <p:cBhvr>
                                        <p:cTn id="122" dur="2000" fill="hold"/>
                                        <p:tgtEl>
                                          <p:spTgt spid="28"/>
                                        </p:tgtEl>
                                        <p:attrNameLst>
                                          <p:attrName>ppt_h</p:attrName>
                                        </p:attrNameLst>
                                      </p:cBhvr>
                                      <p:tavLst>
                                        <p:tav tm="0">
                                          <p:val>
                                            <p:strVal val="#ppt_h"/>
                                          </p:val>
                                        </p:tav>
                                        <p:tav tm="100000">
                                          <p:val>
                                            <p:strVal val="#ppt_h"/>
                                          </p:val>
                                        </p:tav>
                                      </p:tavLst>
                                    </p:anim>
                                  </p:childTnLst>
                                </p:cTn>
                              </p:par>
                              <p:par>
                                <p:cTn id="123" presetID="45" presetClass="entr" presetSubtype="0" fill="hold" nodeType="withEffect">
                                  <p:stCondLst>
                                    <p:cond delay="0"/>
                                  </p:stCondLst>
                                  <p:childTnLst>
                                    <p:set>
                                      <p:cBhvr>
                                        <p:cTn id="124" dur="1" fill="hold">
                                          <p:stCondLst>
                                            <p:cond delay="0"/>
                                          </p:stCondLst>
                                        </p:cTn>
                                        <p:tgtEl>
                                          <p:spTgt spid="11"/>
                                        </p:tgtEl>
                                        <p:attrNameLst>
                                          <p:attrName>style.visibility</p:attrName>
                                        </p:attrNameLst>
                                      </p:cBhvr>
                                      <p:to>
                                        <p:strVal val="visible"/>
                                      </p:to>
                                    </p:set>
                                    <p:animEffect transition="in" filter="fade">
                                      <p:cBhvr>
                                        <p:cTn id="125" dur="2000"/>
                                        <p:tgtEl>
                                          <p:spTgt spid="11"/>
                                        </p:tgtEl>
                                      </p:cBhvr>
                                    </p:animEffect>
                                    <p:anim calcmode="lin" valueType="num">
                                      <p:cBhvr>
                                        <p:cTn id="126" dur="2000" fill="hold"/>
                                        <p:tgtEl>
                                          <p:spTgt spid="11"/>
                                        </p:tgtEl>
                                        <p:attrNameLst>
                                          <p:attrName>ppt_w</p:attrName>
                                        </p:attrNameLst>
                                      </p:cBhvr>
                                      <p:tavLst>
                                        <p:tav tm="0" fmla="#ppt_w*sin(2.5*pi*$)">
                                          <p:val>
                                            <p:fltVal val="0"/>
                                          </p:val>
                                        </p:tav>
                                        <p:tav tm="100000">
                                          <p:val>
                                            <p:fltVal val="1"/>
                                          </p:val>
                                        </p:tav>
                                      </p:tavLst>
                                    </p:anim>
                                    <p:anim calcmode="lin" valueType="num">
                                      <p:cBhvr>
                                        <p:cTn id="127" dur="2000" fill="hold"/>
                                        <p:tgtEl>
                                          <p:spTgt spid="11"/>
                                        </p:tgtEl>
                                        <p:attrNameLst>
                                          <p:attrName>ppt_h</p:attrName>
                                        </p:attrNameLst>
                                      </p:cBhvr>
                                      <p:tavLst>
                                        <p:tav tm="0">
                                          <p:val>
                                            <p:strVal val="#ppt_h"/>
                                          </p:val>
                                        </p:tav>
                                        <p:tav tm="100000">
                                          <p:val>
                                            <p:strVal val="#ppt_h"/>
                                          </p:val>
                                        </p:tav>
                                      </p:tavLst>
                                    </p:anim>
                                  </p:childTnLst>
                                </p:cTn>
                              </p:par>
                              <p:par>
                                <p:cTn id="128" presetID="45" presetClass="entr" presetSubtype="0" fill="hold" grpId="0" nodeType="with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fade">
                                      <p:cBhvr>
                                        <p:cTn id="130" dur="2000"/>
                                        <p:tgtEl>
                                          <p:spTgt spid="12"/>
                                        </p:tgtEl>
                                      </p:cBhvr>
                                    </p:animEffect>
                                    <p:anim calcmode="lin" valueType="num">
                                      <p:cBhvr>
                                        <p:cTn id="131" dur="2000" fill="hold"/>
                                        <p:tgtEl>
                                          <p:spTgt spid="12"/>
                                        </p:tgtEl>
                                        <p:attrNameLst>
                                          <p:attrName>ppt_w</p:attrName>
                                        </p:attrNameLst>
                                      </p:cBhvr>
                                      <p:tavLst>
                                        <p:tav tm="0" fmla="#ppt_w*sin(2.5*pi*$)">
                                          <p:val>
                                            <p:fltVal val="0"/>
                                          </p:val>
                                        </p:tav>
                                        <p:tav tm="100000">
                                          <p:val>
                                            <p:fltVal val="1"/>
                                          </p:val>
                                        </p:tav>
                                      </p:tavLst>
                                    </p:anim>
                                    <p:anim calcmode="lin" valueType="num">
                                      <p:cBhvr>
                                        <p:cTn id="132"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nodeType="click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wipe(down)">
                                      <p:cBhvr>
                                        <p:cTn id="137" dur="500"/>
                                        <p:tgtEl>
                                          <p:spTgt spid="35"/>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wipe(down)">
                                      <p:cBhvr>
                                        <p:cTn id="140" dur="500"/>
                                        <p:tgtEl>
                                          <p:spTgt spid="29"/>
                                        </p:tgtEl>
                                      </p:cBhvr>
                                    </p:animEffect>
                                  </p:childTnLst>
                                </p:cTn>
                              </p:par>
                              <p:par>
                                <p:cTn id="141" presetID="22" presetClass="entr" presetSubtype="4" fill="hold" nodeType="with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down)">
                                      <p:cBhvr>
                                        <p:cTn id="143" dur="500"/>
                                        <p:tgtEl>
                                          <p:spTgt spid="30"/>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wipe(down)">
                                      <p:cBhvr>
                                        <p:cTn id="146" dur="500"/>
                                        <p:tgtEl>
                                          <p:spTgt spid="31"/>
                                        </p:tgtEl>
                                      </p:cBhvr>
                                    </p:animEffect>
                                  </p:childTnLst>
                                </p:cTn>
                              </p:par>
                              <p:par>
                                <p:cTn id="147" presetID="22" presetClass="entr" presetSubtype="4" fill="hold" nodeType="withEffect">
                                  <p:stCondLst>
                                    <p:cond delay="0"/>
                                  </p:stCondLst>
                                  <p:childTnLst>
                                    <p:set>
                                      <p:cBhvr>
                                        <p:cTn id="148" dur="1" fill="hold">
                                          <p:stCondLst>
                                            <p:cond delay="0"/>
                                          </p:stCondLst>
                                        </p:cTn>
                                        <p:tgtEl>
                                          <p:spTgt spid="39"/>
                                        </p:tgtEl>
                                        <p:attrNameLst>
                                          <p:attrName>style.visibility</p:attrName>
                                        </p:attrNameLst>
                                      </p:cBhvr>
                                      <p:to>
                                        <p:strVal val="visible"/>
                                      </p:to>
                                    </p:set>
                                    <p:animEffect transition="in" filter="wipe(down)">
                                      <p:cBhvr>
                                        <p:cTn id="149" dur="500"/>
                                        <p:tgtEl>
                                          <p:spTgt spid="39"/>
                                        </p:tgtEl>
                                      </p:cBhvr>
                                    </p:animEffect>
                                  </p:childTnLst>
                                </p:cTn>
                              </p:par>
                              <p:par>
                                <p:cTn id="150" presetID="8" presetClass="emph" presetSubtype="0" fill="hold" nodeType="withEffect">
                                  <p:stCondLst>
                                    <p:cond delay="0"/>
                                  </p:stCondLst>
                                  <p:childTnLst>
                                    <p:animRot by="21600000">
                                      <p:cBhvr>
                                        <p:cTn id="151" dur="2000" fill="hold"/>
                                        <p:tgtEl>
                                          <p:spTgt spid="39"/>
                                        </p:tgtEl>
                                        <p:attrNameLst>
                                          <p:attrName>r</p:attrName>
                                        </p:attrNameLst>
                                      </p:cBhvr>
                                    </p:animRot>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32"/>
                                        </p:tgtEl>
                                        <p:attrNameLst>
                                          <p:attrName>style.visibility</p:attrName>
                                        </p:attrNameLst>
                                      </p:cBhvr>
                                      <p:to>
                                        <p:strVal val="visible"/>
                                      </p:to>
                                    </p:set>
                                    <p:animEffect transition="in" filter="fade">
                                      <p:cBhvr>
                                        <p:cTn id="156" dur="1000"/>
                                        <p:tgtEl>
                                          <p:spTgt spid="32"/>
                                        </p:tgtEl>
                                      </p:cBhvr>
                                    </p:animEffect>
                                    <p:anim calcmode="lin" valueType="num">
                                      <p:cBhvr>
                                        <p:cTn id="157" dur="1000" fill="hold"/>
                                        <p:tgtEl>
                                          <p:spTgt spid="32"/>
                                        </p:tgtEl>
                                        <p:attrNameLst>
                                          <p:attrName>ppt_x</p:attrName>
                                        </p:attrNameLst>
                                      </p:cBhvr>
                                      <p:tavLst>
                                        <p:tav tm="0">
                                          <p:val>
                                            <p:strVal val="#ppt_x"/>
                                          </p:val>
                                        </p:tav>
                                        <p:tav tm="100000">
                                          <p:val>
                                            <p:strVal val="#ppt_x"/>
                                          </p:val>
                                        </p:tav>
                                      </p:tavLst>
                                    </p:anim>
                                    <p:anim calcmode="lin" valueType="num">
                                      <p:cBhvr>
                                        <p:cTn id="158" dur="1000" fill="hold"/>
                                        <p:tgtEl>
                                          <p:spTgt spid="32"/>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33"/>
                                        </p:tgtEl>
                                        <p:attrNameLst>
                                          <p:attrName>style.visibility</p:attrName>
                                        </p:attrNameLst>
                                      </p:cBhvr>
                                      <p:to>
                                        <p:strVal val="visible"/>
                                      </p:to>
                                    </p:set>
                                    <p:animEffect transition="in" filter="fade">
                                      <p:cBhvr>
                                        <p:cTn id="161" dur="1000"/>
                                        <p:tgtEl>
                                          <p:spTgt spid="33"/>
                                        </p:tgtEl>
                                      </p:cBhvr>
                                    </p:animEffect>
                                    <p:anim calcmode="lin" valueType="num">
                                      <p:cBhvr>
                                        <p:cTn id="162" dur="1000" fill="hold"/>
                                        <p:tgtEl>
                                          <p:spTgt spid="33"/>
                                        </p:tgtEl>
                                        <p:attrNameLst>
                                          <p:attrName>ppt_x</p:attrName>
                                        </p:attrNameLst>
                                      </p:cBhvr>
                                      <p:tavLst>
                                        <p:tav tm="0">
                                          <p:val>
                                            <p:strVal val="#ppt_x"/>
                                          </p:val>
                                        </p:tav>
                                        <p:tav tm="100000">
                                          <p:val>
                                            <p:strVal val="#ppt_x"/>
                                          </p:val>
                                        </p:tav>
                                      </p:tavLst>
                                    </p:anim>
                                    <p:anim calcmode="lin" valueType="num">
                                      <p:cBhvr>
                                        <p:cTn id="163" dur="1000" fill="hold"/>
                                        <p:tgtEl>
                                          <p:spTgt spid="33"/>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42"/>
                                        </p:tgtEl>
                                        <p:attrNameLst>
                                          <p:attrName>style.visibility</p:attrName>
                                        </p:attrNameLst>
                                      </p:cBhvr>
                                      <p:to>
                                        <p:strVal val="visible"/>
                                      </p:to>
                                    </p:set>
                                    <p:animEffect transition="in" filter="fade">
                                      <p:cBhvr>
                                        <p:cTn id="166" dur="1000"/>
                                        <p:tgtEl>
                                          <p:spTgt spid="42"/>
                                        </p:tgtEl>
                                      </p:cBhvr>
                                    </p:animEffect>
                                    <p:anim calcmode="lin" valueType="num">
                                      <p:cBhvr>
                                        <p:cTn id="167" dur="1000" fill="hold"/>
                                        <p:tgtEl>
                                          <p:spTgt spid="42"/>
                                        </p:tgtEl>
                                        <p:attrNameLst>
                                          <p:attrName>ppt_x</p:attrName>
                                        </p:attrNameLst>
                                      </p:cBhvr>
                                      <p:tavLst>
                                        <p:tav tm="0">
                                          <p:val>
                                            <p:strVal val="#ppt_x"/>
                                          </p:val>
                                        </p:tav>
                                        <p:tav tm="100000">
                                          <p:val>
                                            <p:strVal val="#ppt_x"/>
                                          </p:val>
                                        </p:tav>
                                      </p:tavLst>
                                    </p:anim>
                                    <p:anim calcmode="lin" valueType="num">
                                      <p:cBhvr>
                                        <p:cTn id="168" dur="1000" fill="hold"/>
                                        <p:tgtEl>
                                          <p:spTgt spid="42"/>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43"/>
                                        </p:tgtEl>
                                        <p:attrNameLst>
                                          <p:attrName>style.visibility</p:attrName>
                                        </p:attrNameLst>
                                      </p:cBhvr>
                                      <p:to>
                                        <p:strVal val="visible"/>
                                      </p:to>
                                    </p:set>
                                    <p:animEffect transition="in" filter="fade">
                                      <p:cBhvr>
                                        <p:cTn id="171" dur="1000"/>
                                        <p:tgtEl>
                                          <p:spTgt spid="43"/>
                                        </p:tgtEl>
                                      </p:cBhvr>
                                    </p:animEffect>
                                    <p:anim calcmode="lin" valueType="num">
                                      <p:cBhvr>
                                        <p:cTn id="172" dur="1000" fill="hold"/>
                                        <p:tgtEl>
                                          <p:spTgt spid="43"/>
                                        </p:tgtEl>
                                        <p:attrNameLst>
                                          <p:attrName>ppt_x</p:attrName>
                                        </p:attrNameLst>
                                      </p:cBhvr>
                                      <p:tavLst>
                                        <p:tav tm="0">
                                          <p:val>
                                            <p:strVal val="#ppt_x"/>
                                          </p:val>
                                        </p:tav>
                                        <p:tav tm="100000">
                                          <p:val>
                                            <p:strVal val="#ppt_x"/>
                                          </p:val>
                                        </p:tav>
                                      </p:tavLst>
                                    </p:anim>
                                    <p:anim calcmode="lin" valueType="num">
                                      <p:cBhvr>
                                        <p:cTn id="173" dur="1000" fill="hold"/>
                                        <p:tgtEl>
                                          <p:spTgt spid="43"/>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1000"/>
                                        <p:tgtEl>
                                          <p:spTgt spid="44"/>
                                        </p:tgtEl>
                                      </p:cBhvr>
                                    </p:animEffect>
                                    <p:anim calcmode="lin" valueType="num">
                                      <p:cBhvr>
                                        <p:cTn id="177" dur="1000" fill="hold"/>
                                        <p:tgtEl>
                                          <p:spTgt spid="44"/>
                                        </p:tgtEl>
                                        <p:attrNameLst>
                                          <p:attrName>ppt_x</p:attrName>
                                        </p:attrNameLst>
                                      </p:cBhvr>
                                      <p:tavLst>
                                        <p:tav tm="0">
                                          <p:val>
                                            <p:strVal val="#ppt_x"/>
                                          </p:val>
                                        </p:tav>
                                        <p:tav tm="100000">
                                          <p:val>
                                            <p:strVal val="#ppt_x"/>
                                          </p:val>
                                        </p:tav>
                                      </p:tavLst>
                                    </p:anim>
                                    <p:anim calcmode="lin" valueType="num">
                                      <p:cBhvr>
                                        <p:cTn id="178" dur="1000" fill="hold"/>
                                        <p:tgtEl>
                                          <p:spTgt spid="44"/>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47"/>
                                        </p:tgtEl>
                                        <p:attrNameLst>
                                          <p:attrName>style.visibility</p:attrName>
                                        </p:attrNameLst>
                                      </p:cBhvr>
                                      <p:to>
                                        <p:strVal val="visible"/>
                                      </p:to>
                                    </p:set>
                                    <p:animEffect transition="in" filter="fade">
                                      <p:cBhvr>
                                        <p:cTn id="181" dur="1000"/>
                                        <p:tgtEl>
                                          <p:spTgt spid="47"/>
                                        </p:tgtEl>
                                      </p:cBhvr>
                                    </p:animEffect>
                                    <p:anim calcmode="lin" valueType="num">
                                      <p:cBhvr>
                                        <p:cTn id="182" dur="1000" fill="hold"/>
                                        <p:tgtEl>
                                          <p:spTgt spid="47"/>
                                        </p:tgtEl>
                                        <p:attrNameLst>
                                          <p:attrName>ppt_x</p:attrName>
                                        </p:attrNameLst>
                                      </p:cBhvr>
                                      <p:tavLst>
                                        <p:tav tm="0">
                                          <p:val>
                                            <p:strVal val="#ppt_x"/>
                                          </p:val>
                                        </p:tav>
                                        <p:tav tm="100000">
                                          <p:val>
                                            <p:strVal val="#ppt_x"/>
                                          </p:val>
                                        </p:tav>
                                      </p:tavLst>
                                    </p:anim>
                                    <p:anim calcmode="lin" valueType="num">
                                      <p:cBhvr>
                                        <p:cTn id="18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6" presetClass="entr" presetSubtype="0" fill="hold" grpId="0" nodeType="clickEffect">
                                  <p:stCondLst>
                                    <p:cond delay="0"/>
                                  </p:stCondLst>
                                  <p:childTnLst>
                                    <p:set>
                                      <p:cBhvr>
                                        <p:cTn id="187" dur="1" fill="hold">
                                          <p:stCondLst>
                                            <p:cond delay="0"/>
                                          </p:stCondLst>
                                        </p:cTn>
                                        <p:tgtEl>
                                          <p:spTgt spid="48"/>
                                        </p:tgtEl>
                                        <p:attrNameLst>
                                          <p:attrName>style.visibility</p:attrName>
                                        </p:attrNameLst>
                                      </p:cBhvr>
                                      <p:to>
                                        <p:strVal val="visible"/>
                                      </p:to>
                                    </p:set>
                                    <p:animEffect transition="in" filter="wipe(down)">
                                      <p:cBhvr>
                                        <p:cTn id="188" dur="580">
                                          <p:stCondLst>
                                            <p:cond delay="0"/>
                                          </p:stCondLst>
                                        </p:cTn>
                                        <p:tgtEl>
                                          <p:spTgt spid="48"/>
                                        </p:tgtEl>
                                      </p:cBhvr>
                                    </p:animEffect>
                                    <p:anim calcmode="lin" valueType="num">
                                      <p:cBhvr>
                                        <p:cTn id="189"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190"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91"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192"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193"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194" dur="26">
                                          <p:stCondLst>
                                            <p:cond delay="650"/>
                                          </p:stCondLst>
                                        </p:cTn>
                                        <p:tgtEl>
                                          <p:spTgt spid="48"/>
                                        </p:tgtEl>
                                      </p:cBhvr>
                                      <p:to x="100000" y="60000"/>
                                    </p:animScale>
                                    <p:animScale>
                                      <p:cBhvr>
                                        <p:cTn id="195" dur="166" decel="50000">
                                          <p:stCondLst>
                                            <p:cond delay="676"/>
                                          </p:stCondLst>
                                        </p:cTn>
                                        <p:tgtEl>
                                          <p:spTgt spid="48"/>
                                        </p:tgtEl>
                                      </p:cBhvr>
                                      <p:to x="100000" y="100000"/>
                                    </p:animScale>
                                    <p:animScale>
                                      <p:cBhvr>
                                        <p:cTn id="196" dur="26">
                                          <p:stCondLst>
                                            <p:cond delay="1312"/>
                                          </p:stCondLst>
                                        </p:cTn>
                                        <p:tgtEl>
                                          <p:spTgt spid="48"/>
                                        </p:tgtEl>
                                      </p:cBhvr>
                                      <p:to x="100000" y="80000"/>
                                    </p:animScale>
                                    <p:animScale>
                                      <p:cBhvr>
                                        <p:cTn id="197" dur="166" decel="50000">
                                          <p:stCondLst>
                                            <p:cond delay="1338"/>
                                          </p:stCondLst>
                                        </p:cTn>
                                        <p:tgtEl>
                                          <p:spTgt spid="48"/>
                                        </p:tgtEl>
                                      </p:cBhvr>
                                      <p:to x="100000" y="100000"/>
                                    </p:animScale>
                                    <p:animScale>
                                      <p:cBhvr>
                                        <p:cTn id="198" dur="26">
                                          <p:stCondLst>
                                            <p:cond delay="1642"/>
                                          </p:stCondLst>
                                        </p:cTn>
                                        <p:tgtEl>
                                          <p:spTgt spid="48"/>
                                        </p:tgtEl>
                                      </p:cBhvr>
                                      <p:to x="100000" y="90000"/>
                                    </p:animScale>
                                    <p:animScale>
                                      <p:cBhvr>
                                        <p:cTn id="199" dur="166" decel="50000">
                                          <p:stCondLst>
                                            <p:cond delay="1668"/>
                                          </p:stCondLst>
                                        </p:cTn>
                                        <p:tgtEl>
                                          <p:spTgt spid="48"/>
                                        </p:tgtEl>
                                      </p:cBhvr>
                                      <p:to x="100000" y="100000"/>
                                    </p:animScale>
                                    <p:animScale>
                                      <p:cBhvr>
                                        <p:cTn id="200" dur="26">
                                          <p:stCondLst>
                                            <p:cond delay="1808"/>
                                          </p:stCondLst>
                                        </p:cTn>
                                        <p:tgtEl>
                                          <p:spTgt spid="48"/>
                                        </p:tgtEl>
                                      </p:cBhvr>
                                      <p:to x="100000" y="95000"/>
                                    </p:animScale>
                                    <p:animScale>
                                      <p:cBhvr>
                                        <p:cTn id="201" dur="166" decel="50000">
                                          <p:stCondLst>
                                            <p:cond delay="1834"/>
                                          </p:stCondLst>
                                        </p:cTn>
                                        <p:tgtEl>
                                          <p:spTgt spid="48"/>
                                        </p:tgtEl>
                                      </p:cBhvr>
                                      <p:to x="100000" y="100000"/>
                                    </p:animScale>
                                  </p:childTnLst>
                                </p:cTn>
                              </p:par>
                              <p:par>
                                <p:cTn id="202" presetID="26" presetClass="entr" presetSubtype="0" fill="hold" nodeType="withEffect">
                                  <p:stCondLst>
                                    <p:cond delay="0"/>
                                  </p:stCondLst>
                                  <p:childTnLst>
                                    <p:set>
                                      <p:cBhvr>
                                        <p:cTn id="203" dur="1" fill="hold">
                                          <p:stCondLst>
                                            <p:cond delay="0"/>
                                          </p:stCondLst>
                                        </p:cTn>
                                        <p:tgtEl>
                                          <p:spTgt spid="51"/>
                                        </p:tgtEl>
                                        <p:attrNameLst>
                                          <p:attrName>style.visibility</p:attrName>
                                        </p:attrNameLst>
                                      </p:cBhvr>
                                      <p:to>
                                        <p:strVal val="visible"/>
                                      </p:to>
                                    </p:set>
                                    <p:animEffect transition="in" filter="wipe(down)">
                                      <p:cBhvr>
                                        <p:cTn id="204" dur="580">
                                          <p:stCondLst>
                                            <p:cond delay="0"/>
                                          </p:stCondLst>
                                        </p:cTn>
                                        <p:tgtEl>
                                          <p:spTgt spid="51"/>
                                        </p:tgtEl>
                                      </p:cBhvr>
                                    </p:animEffect>
                                    <p:anim calcmode="lin" valueType="num">
                                      <p:cBhvr>
                                        <p:cTn id="205"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06"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07"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08"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09"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10" dur="26">
                                          <p:stCondLst>
                                            <p:cond delay="650"/>
                                          </p:stCondLst>
                                        </p:cTn>
                                        <p:tgtEl>
                                          <p:spTgt spid="51"/>
                                        </p:tgtEl>
                                      </p:cBhvr>
                                      <p:to x="100000" y="60000"/>
                                    </p:animScale>
                                    <p:animScale>
                                      <p:cBhvr>
                                        <p:cTn id="211" dur="166" decel="50000">
                                          <p:stCondLst>
                                            <p:cond delay="676"/>
                                          </p:stCondLst>
                                        </p:cTn>
                                        <p:tgtEl>
                                          <p:spTgt spid="51"/>
                                        </p:tgtEl>
                                      </p:cBhvr>
                                      <p:to x="100000" y="100000"/>
                                    </p:animScale>
                                    <p:animScale>
                                      <p:cBhvr>
                                        <p:cTn id="212" dur="26">
                                          <p:stCondLst>
                                            <p:cond delay="1312"/>
                                          </p:stCondLst>
                                        </p:cTn>
                                        <p:tgtEl>
                                          <p:spTgt spid="51"/>
                                        </p:tgtEl>
                                      </p:cBhvr>
                                      <p:to x="100000" y="80000"/>
                                    </p:animScale>
                                    <p:animScale>
                                      <p:cBhvr>
                                        <p:cTn id="213" dur="166" decel="50000">
                                          <p:stCondLst>
                                            <p:cond delay="1338"/>
                                          </p:stCondLst>
                                        </p:cTn>
                                        <p:tgtEl>
                                          <p:spTgt spid="51"/>
                                        </p:tgtEl>
                                      </p:cBhvr>
                                      <p:to x="100000" y="100000"/>
                                    </p:animScale>
                                    <p:animScale>
                                      <p:cBhvr>
                                        <p:cTn id="214" dur="26">
                                          <p:stCondLst>
                                            <p:cond delay="1642"/>
                                          </p:stCondLst>
                                        </p:cTn>
                                        <p:tgtEl>
                                          <p:spTgt spid="51"/>
                                        </p:tgtEl>
                                      </p:cBhvr>
                                      <p:to x="100000" y="90000"/>
                                    </p:animScale>
                                    <p:animScale>
                                      <p:cBhvr>
                                        <p:cTn id="215" dur="166" decel="50000">
                                          <p:stCondLst>
                                            <p:cond delay="1668"/>
                                          </p:stCondLst>
                                        </p:cTn>
                                        <p:tgtEl>
                                          <p:spTgt spid="51"/>
                                        </p:tgtEl>
                                      </p:cBhvr>
                                      <p:to x="100000" y="100000"/>
                                    </p:animScale>
                                    <p:animScale>
                                      <p:cBhvr>
                                        <p:cTn id="216" dur="26">
                                          <p:stCondLst>
                                            <p:cond delay="1808"/>
                                          </p:stCondLst>
                                        </p:cTn>
                                        <p:tgtEl>
                                          <p:spTgt spid="51"/>
                                        </p:tgtEl>
                                      </p:cBhvr>
                                      <p:to x="100000" y="95000"/>
                                    </p:animScale>
                                    <p:animScale>
                                      <p:cBhvr>
                                        <p:cTn id="217" dur="166" decel="50000">
                                          <p:stCondLst>
                                            <p:cond delay="1834"/>
                                          </p:stCondLst>
                                        </p:cTn>
                                        <p:tgtEl>
                                          <p:spTgt spid="51"/>
                                        </p:tgtEl>
                                      </p:cBhvr>
                                      <p:to x="100000" y="100000"/>
                                    </p:animScale>
                                  </p:childTnLst>
                                </p:cTn>
                              </p:par>
                              <p:par>
                                <p:cTn id="218" presetID="26" presetClass="entr" presetSubtype="0" fill="hold" grpId="0" nodeType="withEffect">
                                  <p:stCondLst>
                                    <p:cond delay="0"/>
                                  </p:stCondLst>
                                  <p:childTnLst>
                                    <p:set>
                                      <p:cBhvr>
                                        <p:cTn id="219" dur="1" fill="hold">
                                          <p:stCondLst>
                                            <p:cond delay="0"/>
                                          </p:stCondLst>
                                        </p:cTn>
                                        <p:tgtEl>
                                          <p:spTgt spid="52"/>
                                        </p:tgtEl>
                                        <p:attrNameLst>
                                          <p:attrName>style.visibility</p:attrName>
                                        </p:attrNameLst>
                                      </p:cBhvr>
                                      <p:to>
                                        <p:strVal val="visible"/>
                                      </p:to>
                                    </p:set>
                                    <p:animEffect transition="in" filter="wipe(down)">
                                      <p:cBhvr>
                                        <p:cTn id="220" dur="580">
                                          <p:stCondLst>
                                            <p:cond delay="0"/>
                                          </p:stCondLst>
                                        </p:cTn>
                                        <p:tgtEl>
                                          <p:spTgt spid="52"/>
                                        </p:tgtEl>
                                      </p:cBhvr>
                                    </p:animEffect>
                                    <p:anim calcmode="lin" valueType="num">
                                      <p:cBhvr>
                                        <p:cTn id="221"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222"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223"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224"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225"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226" dur="26">
                                          <p:stCondLst>
                                            <p:cond delay="650"/>
                                          </p:stCondLst>
                                        </p:cTn>
                                        <p:tgtEl>
                                          <p:spTgt spid="52"/>
                                        </p:tgtEl>
                                      </p:cBhvr>
                                      <p:to x="100000" y="60000"/>
                                    </p:animScale>
                                    <p:animScale>
                                      <p:cBhvr>
                                        <p:cTn id="227" dur="166" decel="50000">
                                          <p:stCondLst>
                                            <p:cond delay="676"/>
                                          </p:stCondLst>
                                        </p:cTn>
                                        <p:tgtEl>
                                          <p:spTgt spid="52"/>
                                        </p:tgtEl>
                                      </p:cBhvr>
                                      <p:to x="100000" y="100000"/>
                                    </p:animScale>
                                    <p:animScale>
                                      <p:cBhvr>
                                        <p:cTn id="228" dur="26">
                                          <p:stCondLst>
                                            <p:cond delay="1312"/>
                                          </p:stCondLst>
                                        </p:cTn>
                                        <p:tgtEl>
                                          <p:spTgt spid="52"/>
                                        </p:tgtEl>
                                      </p:cBhvr>
                                      <p:to x="100000" y="80000"/>
                                    </p:animScale>
                                    <p:animScale>
                                      <p:cBhvr>
                                        <p:cTn id="229" dur="166" decel="50000">
                                          <p:stCondLst>
                                            <p:cond delay="1338"/>
                                          </p:stCondLst>
                                        </p:cTn>
                                        <p:tgtEl>
                                          <p:spTgt spid="52"/>
                                        </p:tgtEl>
                                      </p:cBhvr>
                                      <p:to x="100000" y="100000"/>
                                    </p:animScale>
                                    <p:animScale>
                                      <p:cBhvr>
                                        <p:cTn id="230" dur="26">
                                          <p:stCondLst>
                                            <p:cond delay="1642"/>
                                          </p:stCondLst>
                                        </p:cTn>
                                        <p:tgtEl>
                                          <p:spTgt spid="52"/>
                                        </p:tgtEl>
                                      </p:cBhvr>
                                      <p:to x="100000" y="90000"/>
                                    </p:animScale>
                                    <p:animScale>
                                      <p:cBhvr>
                                        <p:cTn id="231" dur="166" decel="50000">
                                          <p:stCondLst>
                                            <p:cond delay="1668"/>
                                          </p:stCondLst>
                                        </p:cTn>
                                        <p:tgtEl>
                                          <p:spTgt spid="52"/>
                                        </p:tgtEl>
                                      </p:cBhvr>
                                      <p:to x="100000" y="100000"/>
                                    </p:animScale>
                                    <p:animScale>
                                      <p:cBhvr>
                                        <p:cTn id="232" dur="26">
                                          <p:stCondLst>
                                            <p:cond delay="1808"/>
                                          </p:stCondLst>
                                        </p:cTn>
                                        <p:tgtEl>
                                          <p:spTgt spid="52"/>
                                        </p:tgtEl>
                                      </p:cBhvr>
                                      <p:to x="100000" y="95000"/>
                                    </p:animScale>
                                    <p:animScale>
                                      <p:cBhvr>
                                        <p:cTn id="233" dur="166" decel="50000">
                                          <p:stCondLst>
                                            <p:cond delay="1834"/>
                                          </p:stCondLst>
                                        </p:cTn>
                                        <p:tgtEl>
                                          <p:spTgt spid="52"/>
                                        </p:tgtEl>
                                      </p:cBhvr>
                                      <p:to x="100000" y="100000"/>
                                    </p:animScale>
                                  </p:childTnLst>
                                </p:cTn>
                              </p:par>
                              <p:par>
                                <p:cTn id="234" presetID="26" presetClass="entr" presetSubtype="0" fill="hold" nodeType="withEffect">
                                  <p:stCondLst>
                                    <p:cond delay="0"/>
                                  </p:stCondLst>
                                  <p:childTnLst>
                                    <p:set>
                                      <p:cBhvr>
                                        <p:cTn id="235" dur="1" fill="hold">
                                          <p:stCondLst>
                                            <p:cond delay="0"/>
                                          </p:stCondLst>
                                        </p:cTn>
                                        <p:tgtEl>
                                          <p:spTgt spid="53"/>
                                        </p:tgtEl>
                                        <p:attrNameLst>
                                          <p:attrName>style.visibility</p:attrName>
                                        </p:attrNameLst>
                                      </p:cBhvr>
                                      <p:to>
                                        <p:strVal val="visible"/>
                                      </p:to>
                                    </p:set>
                                    <p:animEffect transition="in" filter="wipe(down)">
                                      <p:cBhvr>
                                        <p:cTn id="236" dur="580">
                                          <p:stCondLst>
                                            <p:cond delay="0"/>
                                          </p:stCondLst>
                                        </p:cTn>
                                        <p:tgtEl>
                                          <p:spTgt spid="53"/>
                                        </p:tgtEl>
                                      </p:cBhvr>
                                    </p:animEffect>
                                    <p:anim calcmode="lin" valueType="num">
                                      <p:cBhvr>
                                        <p:cTn id="237"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238"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239"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240"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241"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242" dur="26">
                                          <p:stCondLst>
                                            <p:cond delay="650"/>
                                          </p:stCondLst>
                                        </p:cTn>
                                        <p:tgtEl>
                                          <p:spTgt spid="53"/>
                                        </p:tgtEl>
                                      </p:cBhvr>
                                      <p:to x="100000" y="60000"/>
                                    </p:animScale>
                                    <p:animScale>
                                      <p:cBhvr>
                                        <p:cTn id="243" dur="166" decel="50000">
                                          <p:stCondLst>
                                            <p:cond delay="676"/>
                                          </p:stCondLst>
                                        </p:cTn>
                                        <p:tgtEl>
                                          <p:spTgt spid="53"/>
                                        </p:tgtEl>
                                      </p:cBhvr>
                                      <p:to x="100000" y="100000"/>
                                    </p:animScale>
                                    <p:animScale>
                                      <p:cBhvr>
                                        <p:cTn id="244" dur="26">
                                          <p:stCondLst>
                                            <p:cond delay="1312"/>
                                          </p:stCondLst>
                                        </p:cTn>
                                        <p:tgtEl>
                                          <p:spTgt spid="53"/>
                                        </p:tgtEl>
                                      </p:cBhvr>
                                      <p:to x="100000" y="80000"/>
                                    </p:animScale>
                                    <p:animScale>
                                      <p:cBhvr>
                                        <p:cTn id="245" dur="166" decel="50000">
                                          <p:stCondLst>
                                            <p:cond delay="1338"/>
                                          </p:stCondLst>
                                        </p:cTn>
                                        <p:tgtEl>
                                          <p:spTgt spid="53"/>
                                        </p:tgtEl>
                                      </p:cBhvr>
                                      <p:to x="100000" y="100000"/>
                                    </p:animScale>
                                    <p:animScale>
                                      <p:cBhvr>
                                        <p:cTn id="246" dur="26">
                                          <p:stCondLst>
                                            <p:cond delay="1642"/>
                                          </p:stCondLst>
                                        </p:cTn>
                                        <p:tgtEl>
                                          <p:spTgt spid="53"/>
                                        </p:tgtEl>
                                      </p:cBhvr>
                                      <p:to x="100000" y="90000"/>
                                    </p:animScale>
                                    <p:animScale>
                                      <p:cBhvr>
                                        <p:cTn id="247" dur="166" decel="50000">
                                          <p:stCondLst>
                                            <p:cond delay="1668"/>
                                          </p:stCondLst>
                                        </p:cTn>
                                        <p:tgtEl>
                                          <p:spTgt spid="53"/>
                                        </p:tgtEl>
                                      </p:cBhvr>
                                      <p:to x="100000" y="100000"/>
                                    </p:animScale>
                                    <p:animScale>
                                      <p:cBhvr>
                                        <p:cTn id="248" dur="26">
                                          <p:stCondLst>
                                            <p:cond delay="1808"/>
                                          </p:stCondLst>
                                        </p:cTn>
                                        <p:tgtEl>
                                          <p:spTgt spid="53"/>
                                        </p:tgtEl>
                                      </p:cBhvr>
                                      <p:to x="100000" y="95000"/>
                                    </p:animScale>
                                    <p:animScale>
                                      <p:cBhvr>
                                        <p:cTn id="249" dur="166" decel="50000">
                                          <p:stCondLst>
                                            <p:cond delay="1834"/>
                                          </p:stCondLst>
                                        </p:cTn>
                                        <p:tgtEl>
                                          <p:spTgt spid="53"/>
                                        </p:tgtEl>
                                      </p:cBhvr>
                                      <p:to x="100000" y="100000"/>
                                    </p:animScale>
                                  </p:childTnLst>
                                </p:cTn>
                              </p:par>
                              <p:par>
                                <p:cTn id="250" presetID="26" presetClass="entr" presetSubtype="0" fill="hold" grpId="0" nodeType="withEffect">
                                  <p:stCondLst>
                                    <p:cond delay="0"/>
                                  </p:stCondLst>
                                  <p:childTnLst>
                                    <p:set>
                                      <p:cBhvr>
                                        <p:cTn id="251" dur="1" fill="hold">
                                          <p:stCondLst>
                                            <p:cond delay="0"/>
                                          </p:stCondLst>
                                        </p:cTn>
                                        <p:tgtEl>
                                          <p:spTgt spid="54"/>
                                        </p:tgtEl>
                                        <p:attrNameLst>
                                          <p:attrName>style.visibility</p:attrName>
                                        </p:attrNameLst>
                                      </p:cBhvr>
                                      <p:to>
                                        <p:strVal val="visible"/>
                                      </p:to>
                                    </p:set>
                                    <p:animEffect transition="in" filter="wipe(down)">
                                      <p:cBhvr>
                                        <p:cTn id="252" dur="580">
                                          <p:stCondLst>
                                            <p:cond delay="0"/>
                                          </p:stCondLst>
                                        </p:cTn>
                                        <p:tgtEl>
                                          <p:spTgt spid="54"/>
                                        </p:tgtEl>
                                      </p:cBhvr>
                                    </p:animEffect>
                                    <p:anim calcmode="lin" valueType="num">
                                      <p:cBhvr>
                                        <p:cTn id="253"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254"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255"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256"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257"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258" dur="26">
                                          <p:stCondLst>
                                            <p:cond delay="650"/>
                                          </p:stCondLst>
                                        </p:cTn>
                                        <p:tgtEl>
                                          <p:spTgt spid="54"/>
                                        </p:tgtEl>
                                      </p:cBhvr>
                                      <p:to x="100000" y="60000"/>
                                    </p:animScale>
                                    <p:animScale>
                                      <p:cBhvr>
                                        <p:cTn id="259" dur="166" decel="50000">
                                          <p:stCondLst>
                                            <p:cond delay="676"/>
                                          </p:stCondLst>
                                        </p:cTn>
                                        <p:tgtEl>
                                          <p:spTgt spid="54"/>
                                        </p:tgtEl>
                                      </p:cBhvr>
                                      <p:to x="100000" y="100000"/>
                                    </p:animScale>
                                    <p:animScale>
                                      <p:cBhvr>
                                        <p:cTn id="260" dur="26">
                                          <p:stCondLst>
                                            <p:cond delay="1312"/>
                                          </p:stCondLst>
                                        </p:cTn>
                                        <p:tgtEl>
                                          <p:spTgt spid="54"/>
                                        </p:tgtEl>
                                      </p:cBhvr>
                                      <p:to x="100000" y="80000"/>
                                    </p:animScale>
                                    <p:animScale>
                                      <p:cBhvr>
                                        <p:cTn id="261" dur="166" decel="50000">
                                          <p:stCondLst>
                                            <p:cond delay="1338"/>
                                          </p:stCondLst>
                                        </p:cTn>
                                        <p:tgtEl>
                                          <p:spTgt spid="54"/>
                                        </p:tgtEl>
                                      </p:cBhvr>
                                      <p:to x="100000" y="100000"/>
                                    </p:animScale>
                                    <p:animScale>
                                      <p:cBhvr>
                                        <p:cTn id="262" dur="26">
                                          <p:stCondLst>
                                            <p:cond delay="1642"/>
                                          </p:stCondLst>
                                        </p:cTn>
                                        <p:tgtEl>
                                          <p:spTgt spid="54"/>
                                        </p:tgtEl>
                                      </p:cBhvr>
                                      <p:to x="100000" y="90000"/>
                                    </p:animScale>
                                    <p:animScale>
                                      <p:cBhvr>
                                        <p:cTn id="263" dur="166" decel="50000">
                                          <p:stCondLst>
                                            <p:cond delay="1668"/>
                                          </p:stCondLst>
                                        </p:cTn>
                                        <p:tgtEl>
                                          <p:spTgt spid="54"/>
                                        </p:tgtEl>
                                      </p:cBhvr>
                                      <p:to x="100000" y="100000"/>
                                    </p:animScale>
                                    <p:animScale>
                                      <p:cBhvr>
                                        <p:cTn id="264" dur="26">
                                          <p:stCondLst>
                                            <p:cond delay="1808"/>
                                          </p:stCondLst>
                                        </p:cTn>
                                        <p:tgtEl>
                                          <p:spTgt spid="54"/>
                                        </p:tgtEl>
                                      </p:cBhvr>
                                      <p:to x="100000" y="95000"/>
                                    </p:animScale>
                                    <p:animScale>
                                      <p:cBhvr>
                                        <p:cTn id="265"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22" grpId="0"/>
      <p:bldP spid="63" grpId="0"/>
      <p:bldP spid="63" grpId="1"/>
      <p:bldP spid="70" grpId="0"/>
      <p:bldP spid="70" grpId="1"/>
      <p:bldP spid="71" grpId="0"/>
      <p:bldP spid="8" grpId="0" animBg="1"/>
      <p:bldP spid="9" grpId="0"/>
      <p:bldP spid="28" grpId="0"/>
      <p:bldP spid="28" grpId="1"/>
      <p:bldP spid="29" grpId="0"/>
      <p:bldP spid="31" grpId="0"/>
      <p:bldP spid="32" grpId="0"/>
      <p:bldP spid="43" grpId="0"/>
      <p:bldP spid="47" grpId="0"/>
      <p:bldP spid="48" grpId="0"/>
      <p:bldP spid="52" grpId="0"/>
      <p:bldP spid="54"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3" descr="Text&#10;&#10;Description automatically generated"/>
          <p:cNvPicPr/>
          <p:nvPr/>
        </p:nvPicPr>
        <p:blipFill>
          <a:blip r:embed="rId3"/>
          <a:stretch/>
        </p:blipFill>
        <p:spPr>
          <a:xfrm>
            <a:off x="392040" y="271440"/>
            <a:ext cx="3174120" cy="1153080"/>
          </a:xfrm>
          <a:prstGeom prst="rect">
            <a:avLst/>
          </a:prstGeom>
          <a:ln>
            <a:noFill/>
          </a:ln>
        </p:spPr>
      </p:pic>
      <p:sp>
        <p:nvSpPr>
          <p:cNvPr id="15" name="Flowchart: Connector 14">
            <a:extLst>
              <a:ext uri="{FF2B5EF4-FFF2-40B4-BE49-F238E27FC236}">
                <a16:creationId xmlns:a16="http://schemas.microsoft.com/office/drawing/2014/main" id="{22096A06-CE6A-EE20-5F7F-DF99C0824B5F}"/>
              </a:ext>
            </a:extLst>
          </p:cNvPr>
          <p:cNvSpPr/>
          <p:nvPr/>
        </p:nvSpPr>
        <p:spPr>
          <a:xfrm>
            <a:off x="6768729" y="1798588"/>
            <a:ext cx="2813538" cy="2672861"/>
          </a:xfrm>
          <a:prstGeom prst="flowChartConnector">
            <a:avLst/>
          </a:prstGeom>
          <a:solidFill>
            <a:srgbClr val="003366"/>
          </a:solidFill>
          <a:ln>
            <a:noFill/>
          </a:ln>
          <a:effectLst>
            <a:outerShdw blurRad="76200" dir="18900000" sy="23000" kx="-1200000" algn="bl" rotWithShape="0">
              <a:prstClr val="black">
                <a:alpha val="2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500" b="1" i="1" dirty="0">
                <a:solidFill>
                  <a:schemeClr val="bg1"/>
                </a:solidFill>
                <a:latin typeface="+mj-lt"/>
              </a:rPr>
              <a:t>03</a:t>
            </a:r>
            <a:endParaRPr lang="ru-RU" sz="11500" b="1" i="1" dirty="0">
              <a:solidFill>
                <a:schemeClr val="bg1"/>
              </a:solidFill>
              <a:latin typeface="+mj-lt"/>
            </a:endParaRPr>
          </a:p>
        </p:txBody>
      </p:sp>
      <p:sp>
        <p:nvSpPr>
          <p:cNvPr id="23" name="TextBox 22">
            <a:extLst>
              <a:ext uri="{FF2B5EF4-FFF2-40B4-BE49-F238E27FC236}">
                <a16:creationId xmlns:a16="http://schemas.microsoft.com/office/drawing/2014/main" id="{E82E3EF3-757A-0266-AA95-08AA8971BDB5}"/>
              </a:ext>
            </a:extLst>
          </p:cNvPr>
          <p:cNvSpPr txBox="1"/>
          <p:nvPr/>
        </p:nvSpPr>
        <p:spPr>
          <a:xfrm>
            <a:off x="340341" y="1967061"/>
            <a:ext cx="5755659" cy="3477875"/>
          </a:xfrm>
          <a:prstGeom prst="rect">
            <a:avLst/>
          </a:prstGeom>
          <a:noFill/>
        </p:spPr>
        <p:txBody>
          <a:bodyPr wrap="square" rtlCol="0">
            <a:spAutoFit/>
          </a:bodyPr>
          <a:lstStyle/>
          <a:p>
            <a:pPr algn="ctr"/>
            <a:r>
              <a:rPr lang="vi-VN" sz="4400" b="1" dirty="0">
                <a:solidFill>
                  <a:srgbClr val="002060"/>
                </a:solidFill>
              </a:rPr>
              <a:t>Kết quả thực hiện</a:t>
            </a:r>
          </a:p>
          <a:p>
            <a:pPr algn="ctr"/>
            <a:endParaRPr lang="en-GB" sz="3600" b="1" dirty="0">
              <a:solidFill>
                <a:srgbClr val="002060"/>
              </a:solidFill>
            </a:endParaRPr>
          </a:p>
          <a:p>
            <a:pPr marL="0" indent="0" algn="ctr">
              <a:buNone/>
            </a:pPr>
            <a:r>
              <a:rPr lang="vi-VN" sz="2800" dirty="0">
                <a:solidFill>
                  <a:srgbClr val="002060"/>
                </a:solidFill>
                <a:latin typeface="Calibri" panose="020F0502020204030204" pitchFamily="34" charset="0"/>
                <a:cs typeface="Calibri" panose="020F0502020204030204" pitchFamily="34" charset="0"/>
              </a:rPr>
              <a:t>Chứng minh kết quả thực hiện đồ án bằng sản phẩm là </a:t>
            </a:r>
            <a:r>
              <a:rPr lang="vi-VN" sz="2800" dirty="0" err="1">
                <a:solidFill>
                  <a:srgbClr val="002060"/>
                </a:solidFill>
                <a:latin typeface="Calibri" panose="020F0502020204030204" pitchFamily="34" charset="0"/>
                <a:cs typeface="Calibri" panose="020F0502020204030204" pitchFamily="34" charset="0"/>
              </a:rPr>
              <a:t>Web</a:t>
            </a:r>
            <a:r>
              <a:rPr lang="vi-VN" sz="2800" dirty="0">
                <a:solidFill>
                  <a:srgbClr val="002060"/>
                </a:solidFill>
                <a:latin typeface="Calibri" panose="020F0502020204030204" pitchFamily="34" charset="0"/>
                <a:cs typeface="Calibri" panose="020F0502020204030204" pitchFamily="34" charset="0"/>
              </a:rPr>
              <a:t> </a:t>
            </a:r>
            <a:r>
              <a:rPr lang="vi-VN" sz="2800" dirty="0" err="1">
                <a:solidFill>
                  <a:srgbClr val="002060"/>
                </a:solidFill>
                <a:latin typeface="Calibri" panose="020F0502020204030204" pitchFamily="34" charset="0"/>
                <a:cs typeface="Calibri" panose="020F0502020204030204" pitchFamily="34" charset="0"/>
              </a:rPr>
              <a:t>Client</a:t>
            </a:r>
            <a:r>
              <a:rPr lang="vi-VN" sz="2800" dirty="0">
                <a:solidFill>
                  <a:srgbClr val="002060"/>
                </a:solidFill>
                <a:latin typeface="Calibri" panose="020F0502020204030204" pitchFamily="34" charset="0"/>
                <a:cs typeface="Calibri" panose="020F0502020204030204" pitchFamily="34" charset="0"/>
              </a:rPr>
              <a:t> </a:t>
            </a:r>
            <a:r>
              <a:rPr lang="vi-VN" sz="2800" dirty="0" err="1">
                <a:solidFill>
                  <a:srgbClr val="002060"/>
                </a:solidFill>
                <a:latin typeface="Calibri" panose="020F0502020204030204" pitchFamily="34" charset="0"/>
                <a:cs typeface="Calibri" panose="020F0502020204030204" pitchFamily="34" charset="0"/>
              </a:rPr>
              <a:t>Service</a:t>
            </a:r>
            <a:r>
              <a:rPr lang="vi-VN" sz="2800" dirty="0">
                <a:solidFill>
                  <a:srgbClr val="002060"/>
                </a:solidFill>
                <a:latin typeface="Calibri" panose="020F0502020204030204" pitchFamily="34" charset="0"/>
                <a:cs typeface="Calibri" panose="020F0502020204030204" pitchFamily="34" charset="0"/>
              </a:rPr>
              <a:t> và </a:t>
            </a:r>
            <a:r>
              <a:rPr lang="vi-VN" sz="2800" dirty="0" err="1">
                <a:solidFill>
                  <a:srgbClr val="002060"/>
                </a:solidFill>
                <a:latin typeface="Calibri" panose="020F0502020204030204" pitchFamily="34" charset="0"/>
                <a:cs typeface="Calibri" panose="020F0502020204030204" pitchFamily="34" charset="0"/>
              </a:rPr>
              <a:t>Application</a:t>
            </a:r>
            <a:r>
              <a:rPr lang="vi-VN" sz="2800" dirty="0">
                <a:solidFill>
                  <a:srgbClr val="002060"/>
                </a:solidFill>
                <a:latin typeface="Calibri" panose="020F0502020204030204" pitchFamily="34" charset="0"/>
                <a:cs typeface="Calibri" panose="020F0502020204030204" pitchFamily="34" charset="0"/>
              </a:rPr>
              <a:t> </a:t>
            </a:r>
            <a:r>
              <a:rPr lang="vi-VN" sz="2800" dirty="0" err="1">
                <a:solidFill>
                  <a:srgbClr val="002060"/>
                </a:solidFill>
                <a:latin typeface="Calibri" panose="020F0502020204030204" pitchFamily="34" charset="0"/>
                <a:cs typeface="Calibri" panose="020F0502020204030204" pitchFamily="34" charset="0"/>
              </a:rPr>
              <a:t>Android</a:t>
            </a:r>
            <a:r>
              <a:rPr lang="vi-VN" sz="2800" dirty="0">
                <a:solidFill>
                  <a:srgbClr val="002060"/>
                </a:solidFill>
                <a:latin typeface="Calibri" panose="020F0502020204030204" pitchFamily="34" charset="0"/>
                <a:cs typeface="Calibri" panose="020F0502020204030204" pitchFamily="34" charset="0"/>
              </a:rPr>
              <a:t> </a:t>
            </a:r>
          </a:p>
          <a:p>
            <a:pPr marL="0" indent="0" algn="ctr">
              <a:buNone/>
            </a:pPr>
            <a:r>
              <a:rPr lang="vi-VN" sz="2800" dirty="0">
                <a:solidFill>
                  <a:srgbClr val="002060"/>
                </a:solidFill>
                <a:latin typeface="Calibri" panose="020F0502020204030204" pitchFamily="34" charset="0"/>
                <a:cs typeface="Calibri" panose="020F0502020204030204" pitchFamily="34" charset="0"/>
              </a:rPr>
              <a:t>(Terminal </a:t>
            </a:r>
            <a:r>
              <a:rPr lang="vi-VN" sz="2800" dirty="0" err="1">
                <a:solidFill>
                  <a:srgbClr val="002060"/>
                </a:solidFill>
                <a:latin typeface="Calibri" panose="020F0502020204030204" pitchFamily="34" charset="0"/>
                <a:cs typeface="Calibri" panose="020F0502020204030204" pitchFamily="34" charset="0"/>
              </a:rPr>
              <a:t>Management</a:t>
            </a:r>
            <a:r>
              <a:rPr lang="vi-VN" sz="2800" dirty="0">
                <a:solidFill>
                  <a:srgbClr val="002060"/>
                </a:solidFill>
                <a:latin typeface="Calibri" panose="020F0502020204030204" pitchFamily="34" charset="0"/>
                <a:cs typeface="Calibri" panose="020F0502020204030204" pitchFamily="34" charset="0"/>
              </a:rPr>
              <a:t> </a:t>
            </a:r>
            <a:r>
              <a:rPr lang="vi-VN" sz="2800" dirty="0" err="1">
                <a:solidFill>
                  <a:srgbClr val="002060"/>
                </a:solidFill>
                <a:latin typeface="Calibri" panose="020F0502020204030204" pitchFamily="34" charset="0"/>
                <a:cs typeface="Calibri" panose="020F0502020204030204" pitchFamily="34" charset="0"/>
              </a:rPr>
              <a:t>System</a:t>
            </a:r>
            <a:r>
              <a:rPr lang="vi-VN" sz="2800" dirty="0">
                <a:solidFill>
                  <a:srgbClr val="002060"/>
                </a:solidFill>
                <a:latin typeface="Calibri" panose="020F0502020204030204" pitchFamily="34" charset="0"/>
                <a:cs typeface="Calibri" panose="020F0502020204030204" pitchFamily="34" charset="0"/>
              </a:rPr>
              <a:t>)</a:t>
            </a:r>
          </a:p>
          <a:p>
            <a:endParaRPr lang="en-GB" sz="2800" dirty="0">
              <a:solidFill>
                <a:srgbClr val="002060"/>
              </a:solidFill>
            </a:endParaRPr>
          </a:p>
        </p:txBody>
      </p:sp>
      <p:grpSp>
        <p:nvGrpSpPr>
          <p:cNvPr id="8" name="Google Shape;547;p39">
            <a:extLst>
              <a:ext uri="{FF2B5EF4-FFF2-40B4-BE49-F238E27FC236}">
                <a16:creationId xmlns:a16="http://schemas.microsoft.com/office/drawing/2014/main" id="{ADC88082-06A9-6586-F377-FC4EC183E3CC}"/>
              </a:ext>
            </a:extLst>
          </p:cNvPr>
          <p:cNvGrpSpPr/>
          <p:nvPr/>
        </p:nvGrpSpPr>
        <p:grpSpPr>
          <a:xfrm>
            <a:off x="508152" y="2148114"/>
            <a:ext cx="474094" cy="453826"/>
            <a:chOff x="5300400" y="3670175"/>
            <a:chExt cx="421300" cy="399325"/>
          </a:xfrm>
          <a:solidFill>
            <a:srgbClr val="003366"/>
          </a:solidFill>
        </p:grpSpPr>
        <p:sp>
          <p:nvSpPr>
            <p:cNvPr id="9" name="Google Shape;548;p39">
              <a:extLst>
                <a:ext uri="{FF2B5EF4-FFF2-40B4-BE49-F238E27FC236}">
                  <a16:creationId xmlns:a16="http://schemas.microsoft.com/office/drawing/2014/main" id="{9472813D-166D-4DC4-1D6A-64B293DFAC84}"/>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9;p39">
              <a:extLst>
                <a:ext uri="{FF2B5EF4-FFF2-40B4-BE49-F238E27FC236}">
                  <a16:creationId xmlns:a16="http://schemas.microsoft.com/office/drawing/2014/main" id="{16410124-2DD1-F871-BFF8-F19EB4888F19}"/>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0;p39">
              <a:extLst>
                <a:ext uri="{FF2B5EF4-FFF2-40B4-BE49-F238E27FC236}">
                  <a16:creationId xmlns:a16="http://schemas.microsoft.com/office/drawing/2014/main" id="{8486C191-72AC-DDAD-2AE9-1BABF74F3F0F}"/>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1;p39">
              <a:extLst>
                <a:ext uri="{FF2B5EF4-FFF2-40B4-BE49-F238E27FC236}">
                  <a16:creationId xmlns:a16="http://schemas.microsoft.com/office/drawing/2014/main" id="{C1ACBE03-59F5-CA67-DD7D-588B2F4CF97A}"/>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2;p39">
              <a:extLst>
                <a:ext uri="{FF2B5EF4-FFF2-40B4-BE49-F238E27FC236}">
                  <a16:creationId xmlns:a16="http://schemas.microsoft.com/office/drawing/2014/main" id="{887CA218-1676-8BC7-97F3-C7C257C8D475}"/>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676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 background with red text&#10;&#10;Description automatically generated">
            <a:extLst>
              <a:ext uri="{FF2B5EF4-FFF2-40B4-BE49-F238E27FC236}">
                <a16:creationId xmlns:a16="http://schemas.microsoft.com/office/drawing/2014/main" id="{2187BCCE-209E-AC95-404D-0A5772E08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42" y="186163"/>
            <a:ext cx="7514286" cy="952381"/>
          </a:xfrm>
          <a:prstGeom prst="rect">
            <a:avLst/>
          </a:prstGeom>
        </p:spPr>
      </p:pic>
      <p:sp>
        <p:nvSpPr>
          <p:cNvPr id="4" name="Title 1">
            <a:extLst>
              <a:ext uri="{FF2B5EF4-FFF2-40B4-BE49-F238E27FC236}">
                <a16:creationId xmlns:a16="http://schemas.microsoft.com/office/drawing/2014/main" id="{776CC96B-DC86-644D-DA4D-1AB0F387CA26}"/>
              </a:ext>
            </a:extLst>
          </p:cNvPr>
          <p:cNvSpPr>
            <a:spLocks noGrp="1"/>
          </p:cNvSpPr>
          <p:nvPr>
            <p:ph type="title"/>
          </p:nvPr>
        </p:nvSpPr>
        <p:spPr>
          <a:xfrm>
            <a:off x="609779" y="1416129"/>
            <a:ext cx="10972440" cy="952381"/>
          </a:xfrm>
        </p:spPr>
        <p:txBody>
          <a:bodyPr/>
          <a:lstStyle/>
          <a:p>
            <a:pPr algn="ctr"/>
            <a:r>
              <a:rPr lang="vi-VN" sz="4800" b="1">
                <a:solidFill>
                  <a:srgbClr val="003366"/>
                </a:solidFill>
                <a:latin typeface="Calibri" panose="020F0502020204030204" pitchFamily="34" charset="0"/>
                <a:cs typeface="Calibri" panose="020F0502020204030204" pitchFamily="34" charset="0"/>
              </a:rPr>
              <a:t>ĐỒ ÁN TỐT NGHIỆP ĐẠI HỌC</a:t>
            </a:r>
            <a:endParaRPr lang="en-GB" sz="4800" b="1" dirty="0">
              <a:solidFill>
                <a:srgbClr val="003366"/>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5FE0BA71-0971-3EE6-5999-92C3EEBA0157}"/>
              </a:ext>
            </a:extLst>
          </p:cNvPr>
          <p:cNvSpPr txBox="1">
            <a:spLocks/>
          </p:cNvSpPr>
          <p:nvPr/>
        </p:nvSpPr>
        <p:spPr>
          <a:xfrm>
            <a:off x="1699716" y="2796186"/>
            <a:ext cx="8792565" cy="1265628"/>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200" b="1">
                <a:solidFill>
                  <a:srgbClr val="003366"/>
                </a:solidFill>
                <a:latin typeface="Calibri" panose="020F0502020204030204" pitchFamily="34" charset="0"/>
                <a:cs typeface="Calibri" panose="020F0502020204030204" pitchFamily="34" charset="0"/>
              </a:rPr>
              <a:t>ĐỀ TÀI: THIẾT KẾ VÀ XÂY DỰNG HỆ THỐNG QUẢN LÝ THIẾT BỊ ĐẦU CUỐI SMART BOX </a:t>
            </a:r>
          </a:p>
          <a:p>
            <a:pPr algn="ctr"/>
            <a:r>
              <a:rPr lang="vi-VN" sz="3200" b="1">
                <a:solidFill>
                  <a:srgbClr val="003366"/>
                </a:solidFill>
                <a:latin typeface="Calibri" panose="020F0502020204030204" pitchFamily="34" charset="0"/>
                <a:cs typeface="Calibri" panose="020F0502020204030204" pitchFamily="34" charset="0"/>
              </a:rPr>
              <a:t>(TERMINAL MANAGEMENT SYSTEM)</a:t>
            </a:r>
          </a:p>
        </p:txBody>
      </p:sp>
      <p:sp>
        <p:nvSpPr>
          <p:cNvPr id="6" name="Title 1">
            <a:extLst>
              <a:ext uri="{FF2B5EF4-FFF2-40B4-BE49-F238E27FC236}">
                <a16:creationId xmlns:a16="http://schemas.microsoft.com/office/drawing/2014/main" id="{B7E9D6E1-C55E-2930-A7FA-F46B4A179A89}"/>
              </a:ext>
            </a:extLst>
          </p:cNvPr>
          <p:cNvSpPr txBox="1">
            <a:spLocks/>
          </p:cNvSpPr>
          <p:nvPr/>
        </p:nvSpPr>
        <p:spPr>
          <a:xfrm>
            <a:off x="5134709" y="4758867"/>
            <a:ext cx="6822830" cy="1066799"/>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400" b="1">
                <a:solidFill>
                  <a:srgbClr val="003366"/>
                </a:solidFill>
                <a:latin typeface="Calibri" panose="020F0502020204030204" pitchFamily="34" charset="0"/>
                <a:cs typeface="Calibri" panose="020F0502020204030204" pitchFamily="34" charset="0"/>
              </a:rPr>
              <a:t>Sinh viên thực hiện: Nguyễn Thành Chung 20192724</a:t>
            </a:r>
            <a:endParaRPr lang="en-GB" sz="2400" b="1">
              <a:solidFill>
                <a:srgbClr val="003366"/>
              </a:solidFill>
              <a:latin typeface="Calibri" panose="020F0502020204030204" pitchFamily="34" charset="0"/>
              <a:cs typeface="Calibri" panose="020F0502020204030204" pitchFamily="34" charset="0"/>
            </a:endParaRPr>
          </a:p>
          <a:p>
            <a:endParaRPr lang="vi-VN" sz="2400" b="1">
              <a:solidFill>
                <a:srgbClr val="003366"/>
              </a:solidFill>
              <a:latin typeface="Calibri" panose="020F0502020204030204" pitchFamily="34" charset="0"/>
              <a:cs typeface="Calibri" panose="020F0502020204030204" pitchFamily="34" charset="0"/>
            </a:endParaRPr>
          </a:p>
          <a:p>
            <a:r>
              <a:rPr lang="vi-VN" sz="2400" b="1">
                <a:solidFill>
                  <a:srgbClr val="003366"/>
                </a:solidFill>
                <a:latin typeface="Calibri" panose="020F0502020204030204" pitchFamily="34" charset="0"/>
                <a:cs typeface="Calibri" panose="020F0502020204030204" pitchFamily="34" charset="0"/>
              </a:rPr>
              <a:t>Giảng viên hướng dẫn: TS. Phạm Doãn Tĩnh</a:t>
            </a:r>
          </a:p>
        </p:txBody>
      </p:sp>
      <p:pic>
        <p:nvPicPr>
          <p:cNvPr id="12" name="Picture 11">
            <a:extLst>
              <a:ext uri="{FF2B5EF4-FFF2-40B4-BE49-F238E27FC236}">
                <a16:creationId xmlns:a16="http://schemas.microsoft.com/office/drawing/2014/main" id="{99EC2293-12CD-2C66-C502-C463B5E9C802}"/>
              </a:ext>
            </a:extLst>
          </p:cNvPr>
          <p:cNvPicPr>
            <a:picLocks noChangeAspect="1"/>
          </p:cNvPicPr>
          <p:nvPr/>
        </p:nvPicPr>
        <p:blipFill>
          <a:blip r:embed="rId4"/>
          <a:stretch>
            <a:fillRect/>
          </a:stretch>
        </p:blipFill>
        <p:spPr>
          <a:xfrm>
            <a:off x="0" y="5947616"/>
            <a:ext cx="12192000" cy="910384"/>
          </a:xfrm>
          <a:prstGeom prst="rect">
            <a:avLst/>
          </a:prstGeom>
        </p:spPr>
      </p:pic>
      <p:pic>
        <p:nvPicPr>
          <p:cNvPr id="17" name="Picture 16">
            <a:extLst>
              <a:ext uri="{FF2B5EF4-FFF2-40B4-BE49-F238E27FC236}">
                <a16:creationId xmlns:a16="http://schemas.microsoft.com/office/drawing/2014/main" id="{0E2933FB-8457-8944-FF2A-B76C999929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779" y="3926737"/>
            <a:ext cx="2020879" cy="2020879"/>
          </a:xfrm>
          <a:prstGeom prst="rect">
            <a:avLst/>
          </a:prstGeom>
        </p:spPr>
      </p:pic>
      <p:pic>
        <p:nvPicPr>
          <p:cNvPr id="21" name="Picture 20" descr="A graduation cap and diploma&#10;&#10;Description automatically generated">
            <a:extLst>
              <a:ext uri="{FF2B5EF4-FFF2-40B4-BE49-F238E27FC236}">
                <a16:creationId xmlns:a16="http://schemas.microsoft.com/office/drawing/2014/main" id="{D3338897-7335-C08F-3DBD-FB2B2D6D4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71033">
            <a:off x="10218898" y="27278"/>
            <a:ext cx="1576440" cy="1576440"/>
          </a:xfrm>
          <a:prstGeom prst="rect">
            <a:avLst/>
          </a:prstGeom>
        </p:spPr>
      </p:pic>
    </p:spTree>
    <p:extLst>
      <p:ext uri="{BB962C8B-B14F-4D97-AF65-F5344CB8AC3E}">
        <p14:creationId xmlns:p14="http://schemas.microsoft.com/office/powerpoint/2010/main" val="346839930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2594-18BB-DD8E-3E04-8534EABABD02}"/>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GIAO DIỆN HỆ THỐNG WEB CLIENT – TMS</a:t>
            </a:r>
            <a:endParaRPr lang="en-GB" sz="2400" b="1" dirty="0">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B04649B-D356-9024-3637-757D6FD163A5}"/>
              </a:ext>
            </a:extLst>
          </p:cNvPr>
          <p:cNvPicPr>
            <a:picLocks noChangeAspect="1"/>
          </p:cNvPicPr>
          <p:nvPr/>
        </p:nvPicPr>
        <p:blipFill>
          <a:blip r:embed="rId3"/>
          <a:stretch>
            <a:fillRect/>
          </a:stretch>
        </p:blipFill>
        <p:spPr>
          <a:xfrm>
            <a:off x="6239488" y="926720"/>
            <a:ext cx="5712724" cy="2685160"/>
          </a:xfrm>
          <a:prstGeom prst="rect">
            <a:avLst/>
          </a:prstGeom>
        </p:spPr>
      </p:pic>
      <p:pic>
        <p:nvPicPr>
          <p:cNvPr id="11" name="Picture 10">
            <a:extLst>
              <a:ext uri="{FF2B5EF4-FFF2-40B4-BE49-F238E27FC236}">
                <a16:creationId xmlns:a16="http://schemas.microsoft.com/office/drawing/2014/main" id="{4E3E6064-D2DD-531B-060A-81720E835A7D}"/>
              </a:ext>
            </a:extLst>
          </p:cNvPr>
          <p:cNvPicPr>
            <a:picLocks noChangeAspect="1"/>
          </p:cNvPicPr>
          <p:nvPr/>
        </p:nvPicPr>
        <p:blipFill>
          <a:blip r:embed="rId4"/>
          <a:stretch>
            <a:fillRect/>
          </a:stretch>
        </p:blipFill>
        <p:spPr>
          <a:xfrm>
            <a:off x="243776" y="926720"/>
            <a:ext cx="5735822" cy="2685160"/>
          </a:xfrm>
          <a:prstGeom prst="rect">
            <a:avLst/>
          </a:prstGeom>
        </p:spPr>
      </p:pic>
      <p:sp>
        <p:nvSpPr>
          <p:cNvPr id="14" name="Rectangle 13">
            <a:extLst>
              <a:ext uri="{FF2B5EF4-FFF2-40B4-BE49-F238E27FC236}">
                <a16:creationId xmlns:a16="http://schemas.microsoft.com/office/drawing/2014/main" id="{E23B9B69-9D80-60C6-5612-CB43F656C0D3}"/>
              </a:ext>
            </a:extLst>
          </p:cNvPr>
          <p:cNvSpPr/>
          <p:nvPr/>
        </p:nvSpPr>
        <p:spPr>
          <a:xfrm>
            <a:off x="0" y="6101537"/>
            <a:ext cx="12192000" cy="6436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638EF9F7-5D33-D317-7F9D-E56D522A2F34}"/>
              </a:ext>
            </a:extLst>
          </p:cNvPr>
          <p:cNvPicPr>
            <a:picLocks noChangeAspect="1"/>
          </p:cNvPicPr>
          <p:nvPr/>
        </p:nvPicPr>
        <p:blipFill>
          <a:blip r:embed="rId5"/>
          <a:stretch>
            <a:fillRect/>
          </a:stretch>
        </p:blipFill>
        <p:spPr>
          <a:xfrm>
            <a:off x="232346" y="3826156"/>
            <a:ext cx="5735822" cy="2670932"/>
          </a:xfrm>
          <a:prstGeom prst="rect">
            <a:avLst/>
          </a:prstGeom>
        </p:spPr>
      </p:pic>
      <p:pic>
        <p:nvPicPr>
          <p:cNvPr id="17" name="Picture 16">
            <a:extLst>
              <a:ext uri="{FF2B5EF4-FFF2-40B4-BE49-F238E27FC236}">
                <a16:creationId xmlns:a16="http://schemas.microsoft.com/office/drawing/2014/main" id="{F44A1369-04E5-8DF7-D0EA-4EA8EC110208}"/>
              </a:ext>
            </a:extLst>
          </p:cNvPr>
          <p:cNvPicPr>
            <a:picLocks noChangeAspect="1"/>
          </p:cNvPicPr>
          <p:nvPr/>
        </p:nvPicPr>
        <p:blipFill>
          <a:blip r:embed="rId6"/>
          <a:stretch>
            <a:fillRect/>
          </a:stretch>
        </p:blipFill>
        <p:spPr>
          <a:xfrm>
            <a:off x="6235264" y="3906166"/>
            <a:ext cx="5704274" cy="2679280"/>
          </a:xfrm>
          <a:prstGeom prst="rect">
            <a:avLst/>
          </a:prstGeom>
        </p:spPr>
      </p:pic>
    </p:spTree>
    <p:extLst>
      <p:ext uri="{BB962C8B-B14F-4D97-AF65-F5344CB8AC3E}">
        <p14:creationId xmlns:p14="http://schemas.microsoft.com/office/powerpoint/2010/main" val="330434343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2594-18BB-DD8E-3E04-8534EABABD02}"/>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GIAO DIỆN THIẾT BỊ SMART BOX – TMS</a:t>
            </a:r>
            <a:endParaRPr lang="en-GB" sz="2400" b="1" dirty="0">
              <a:solidFill>
                <a:schemeClr val="bg1"/>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E23B9B69-9D80-60C6-5612-CB43F656C0D3}"/>
              </a:ext>
            </a:extLst>
          </p:cNvPr>
          <p:cNvSpPr/>
          <p:nvPr/>
        </p:nvSpPr>
        <p:spPr>
          <a:xfrm>
            <a:off x="0" y="6101537"/>
            <a:ext cx="12192000" cy="6436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descr="A screenshot of a computer&#10;&#10;Description automatically generated">
            <a:extLst>
              <a:ext uri="{FF2B5EF4-FFF2-40B4-BE49-F238E27FC236}">
                <a16:creationId xmlns:a16="http://schemas.microsoft.com/office/drawing/2014/main" id="{54EE01DD-0D14-B717-7EEF-0286881C4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770" y="3728030"/>
            <a:ext cx="5523750" cy="3107110"/>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2C9218AF-952E-2E88-B3C4-65D4058BC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49" y="887512"/>
            <a:ext cx="5530989" cy="2758255"/>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EFFD501F-B3DD-BB76-674A-F8A0E4FBC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770" y="887512"/>
            <a:ext cx="5523750" cy="2758255"/>
          </a:xfrm>
          <a:prstGeom prst="rect">
            <a:avLst/>
          </a:prstGeom>
        </p:spPr>
      </p:pic>
      <p:pic>
        <p:nvPicPr>
          <p:cNvPr id="29" name="Picture 28" descr="A screenshot of a phone&#10;&#10;Description automatically generated">
            <a:extLst>
              <a:ext uri="{FF2B5EF4-FFF2-40B4-BE49-F238E27FC236}">
                <a16:creationId xmlns:a16="http://schemas.microsoft.com/office/drawing/2014/main" id="{7A50E4B5-A2E5-459B-1163-40ED26D08B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49" y="3741301"/>
            <a:ext cx="5530989" cy="3111181"/>
          </a:xfrm>
          <a:prstGeom prst="rect">
            <a:avLst/>
          </a:prstGeom>
        </p:spPr>
      </p:pic>
    </p:spTree>
    <p:extLst>
      <p:ext uri="{BB962C8B-B14F-4D97-AF65-F5344CB8AC3E}">
        <p14:creationId xmlns:p14="http://schemas.microsoft.com/office/powerpoint/2010/main" val="85689841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3" descr="Text&#10;&#10;Description automatically generated"/>
          <p:cNvPicPr/>
          <p:nvPr/>
        </p:nvPicPr>
        <p:blipFill>
          <a:blip r:embed="rId2"/>
          <a:stretch/>
        </p:blipFill>
        <p:spPr>
          <a:xfrm>
            <a:off x="392040" y="271440"/>
            <a:ext cx="3174120" cy="1153080"/>
          </a:xfrm>
          <a:prstGeom prst="rect">
            <a:avLst/>
          </a:prstGeom>
          <a:ln>
            <a:noFill/>
          </a:ln>
        </p:spPr>
      </p:pic>
      <p:sp>
        <p:nvSpPr>
          <p:cNvPr id="15" name="Flowchart: Connector 14">
            <a:extLst>
              <a:ext uri="{FF2B5EF4-FFF2-40B4-BE49-F238E27FC236}">
                <a16:creationId xmlns:a16="http://schemas.microsoft.com/office/drawing/2014/main" id="{22096A06-CE6A-EE20-5F7F-DF99C0824B5F}"/>
              </a:ext>
            </a:extLst>
          </p:cNvPr>
          <p:cNvSpPr/>
          <p:nvPr/>
        </p:nvSpPr>
        <p:spPr>
          <a:xfrm>
            <a:off x="6768729" y="1798588"/>
            <a:ext cx="2813538" cy="2672861"/>
          </a:xfrm>
          <a:prstGeom prst="flowChartConnector">
            <a:avLst/>
          </a:prstGeom>
          <a:solidFill>
            <a:srgbClr val="003366"/>
          </a:solidFill>
          <a:ln>
            <a:noFill/>
          </a:ln>
          <a:effectLst>
            <a:outerShdw blurRad="76200" dir="18900000" sy="23000" kx="-1200000" algn="bl" rotWithShape="0">
              <a:prstClr val="black">
                <a:alpha val="2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500" b="1" i="1" dirty="0">
                <a:solidFill>
                  <a:schemeClr val="bg1"/>
                </a:solidFill>
                <a:latin typeface="+mj-lt"/>
              </a:rPr>
              <a:t>04</a:t>
            </a:r>
            <a:endParaRPr lang="ru-RU" sz="11500" b="1" i="1" dirty="0">
              <a:solidFill>
                <a:schemeClr val="bg1"/>
              </a:solidFill>
              <a:latin typeface="+mj-lt"/>
            </a:endParaRPr>
          </a:p>
        </p:txBody>
      </p:sp>
      <p:sp>
        <p:nvSpPr>
          <p:cNvPr id="23" name="TextBox 22">
            <a:extLst>
              <a:ext uri="{FF2B5EF4-FFF2-40B4-BE49-F238E27FC236}">
                <a16:creationId xmlns:a16="http://schemas.microsoft.com/office/drawing/2014/main" id="{E82E3EF3-757A-0266-AA95-08AA8971BDB5}"/>
              </a:ext>
            </a:extLst>
          </p:cNvPr>
          <p:cNvSpPr txBox="1"/>
          <p:nvPr/>
        </p:nvSpPr>
        <p:spPr>
          <a:xfrm>
            <a:off x="340341" y="1967061"/>
            <a:ext cx="5755659" cy="3477875"/>
          </a:xfrm>
          <a:prstGeom prst="rect">
            <a:avLst/>
          </a:prstGeom>
          <a:noFill/>
        </p:spPr>
        <p:txBody>
          <a:bodyPr wrap="square" rtlCol="0">
            <a:spAutoFit/>
          </a:bodyPr>
          <a:lstStyle/>
          <a:p>
            <a:pPr algn="ctr"/>
            <a:r>
              <a:rPr lang="vi-VN" sz="4400" b="1" dirty="0">
                <a:solidFill>
                  <a:srgbClr val="002060"/>
                </a:solidFill>
              </a:rPr>
              <a:t>Kết luận và phát triển</a:t>
            </a:r>
          </a:p>
          <a:p>
            <a:pPr algn="ctr"/>
            <a:endParaRPr lang="en-GB" sz="3600" b="1" dirty="0">
              <a:solidFill>
                <a:srgbClr val="002060"/>
              </a:solidFill>
            </a:endParaRPr>
          </a:p>
          <a:p>
            <a:pPr marL="0" indent="0" algn="ctr">
              <a:buNone/>
            </a:pPr>
            <a:r>
              <a:rPr lang="vi-VN" sz="2800" dirty="0">
                <a:solidFill>
                  <a:srgbClr val="002060"/>
                </a:solidFill>
              </a:rPr>
              <a:t>Kết luận và định hướng trong tương lai về phát triển mở rộng hệ thống </a:t>
            </a:r>
            <a:r>
              <a:rPr lang="vi-VN" sz="2800" dirty="0">
                <a:solidFill>
                  <a:srgbClr val="002060"/>
                </a:solidFill>
                <a:latin typeface="Calibri" panose="020F0502020204030204" pitchFamily="34" charset="0"/>
                <a:cs typeface="Calibri" panose="020F0502020204030204" pitchFamily="34" charset="0"/>
              </a:rPr>
              <a:t>quản lý thiết bị đầu cuối</a:t>
            </a:r>
          </a:p>
          <a:p>
            <a:pPr marL="0" indent="0" algn="ctr">
              <a:buNone/>
            </a:pPr>
            <a:r>
              <a:rPr lang="vi-VN" sz="2800" dirty="0">
                <a:solidFill>
                  <a:srgbClr val="002060"/>
                </a:solidFill>
                <a:latin typeface="Calibri" panose="020F0502020204030204" pitchFamily="34" charset="0"/>
                <a:cs typeface="Calibri" panose="020F0502020204030204" pitchFamily="34" charset="0"/>
              </a:rPr>
              <a:t>(Terminal </a:t>
            </a:r>
            <a:r>
              <a:rPr lang="vi-VN" sz="2800" dirty="0" err="1">
                <a:solidFill>
                  <a:srgbClr val="002060"/>
                </a:solidFill>
                <a:latin typeface="Calibri" panose="020F0502020204030204" pitchFamily="34" charset="0"/>
                <a:cs typeface="Calibri" panose="020F0502020204030204" pitchFamily="34" charset="0"/>
              </a:rPr>
              <a:t>Management</a:t>
            </a:r>
            <a:r>
              <a:rPr lang="vi-VN" sz="2800" dirty="0">
                <a:solidFill>
                  <a:srgbClr val="002060"/>
                </a:solidFill>
                <a:latin typeface="Calibri" panose="020F0502020204030204" pitchFamily="34" charset="0"/>
                <a:cs typeface="Calibri" panose="020F0502020204030204" pitchFamily="34" charset="0"/>
              </a:rPr>
              <a:t> </a:t>
            </a:r>
            <a:r>
              <a:rPr lang="vi-VN" sz="2800" dirty="0" err="1">
                <a:solidFill>
                  <a:srgbClr val="002060"/>
                </a:solidFill>
                <a:latin typeface="Calibri" panose="020F0502020204030204" pitchFamily="34" charset="0"/>
                <a:cs typeface="Calibri" panose="020F0502020204030204" pitchFamily="34" charset="0"/>
              </a:rPr>
              <a:t>System</a:t>
            </a:r>
            <a:r>
              <a:rPr lang="vi-VN" sz="2800" dirty="0">
                <a:solidFill>
                  <a:srgbClr val="002060"/>
                </a:solidFill>
                <a:latin typeface="Calibri" panose="020F0502020204030204" pitchFamily="34" charset="0"/>
                <a:cs typeface="Calibri" panose="020F0502020204030204" pitchFamily="34" charset="0"/>
              </a:rPr>
              <a:t>)</a:t>
            </a:r>
          </a:p>
          <a:p>
            <a:endParaRPr lang="en-GB" sz="2800" dirty="0">
              <a:solidFill>
                <a:srgbClr val="002060"/>
              </a:solidFill>
            </a:endParaRPr>
          </a:p>
        </p:txBody>
      </p:sp>
      <p:grpSp>
        <p:nvGrpSpPr>
          <p:cNvPr id="2" name="Google Shape;456;p39">
            <a:extLst>
              <a:ext uri="{FF2B5EF4-FFF2-40B4-BE49-F238E27FC236}">
                <a16:creationId xmlns:a16="http://schemas.microsoft.com/office/drawing/2014/main" id="{C444EE43-740B-275D-0E6B-EC1CEE796AE8}"/>
              </a:ext>
            </a:extLst>
          </p:cNvPr>
          <p:cNvGrpSpPr/>
          <p:nvPr/>
        </p:nvGrpSpPr>
        <p:grpSpPr>
          <a:xfrm>
            <a:off x="242916" y="2175317"/>
            <a:ext cx="356303" cy="360400"/>
            <a:chOff x="5297950" y="1632050"/>
            <a:chExt cx="426200" cy="431100"/>
          </a:xfrm>
          <a:solidFill>
            <a:srgbClr val="003366"/>
          </a:solidFill>
        </p:grpSpPr>
        <p:sp>
          <p:nvSpPr>
            <p:cNvPr id="3" name="Google Shape;457;p39">
              <a:extLst>
                <a:ext uri="{FF2B5EF4-FFF2-40B4-BE49-F238E27FC236}">
                  <a16:creationId xmlns:a16="http://schemas.microsoft.com/office/drawing/2014/main" id="{8C0D6858-7133-3DF6-1E9D-959A13B39826}"/>
                </a:ext>
              </a:extLst>
            </p:cNvPr>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58;p39">
              <a:extLst>
                <a:ext uri="{FF2B5EF4-FFF2-40B4-BE49-F238E27FC236}">
                  <a16:creationId xmlns:a16="http://schemas.microsoft.com/office/drawing/2014/main" id="{5CDC00DF-BB8F-795C-AFB4-A62163245279}"/>
                </a:ext>
              </a:extLst>
            </p:cNvPr>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965999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reeform 1"/>
          <p:cNvSpPr/>
          <p:nvPr/>
        </p:nvSpPr>
        <p:spPr>
          <a:xfrm>
            <a:off x="3209399" y="2164680"/>
            <a:ext cx="45719" cy="360"/>
          </a:xfrm>
          <a:custGeom>
            <a:avLst/>
            <a:gdLst/>
            <a:ahLst/>
            <a:cxnLst/>
            <a:rect l="0" t="0" r="r" b="b"/>
            <a:pathLst>
              <a:path w="1" h="1">
                <a:moveTo>
                  <a:pt x="0" y="0"/>
                </a:moveTo>
                <a:lnTo>
                  <a:pt x="0" y="0"/>
                </a:lnTo>
              </a:path>
            </a:pathLst>
          </a:custGeom>
          <a:ln/>
        </p:spPr>
      </p:sp>
      <p:sp>
        <p:nvSpPr>
          <p:cNvPr id="3" name="TextBox 2">
            <a:extLst>
              <a:ext uri="{FF2B5EF4-FFF2-40B4-BE49-F238E27FC236}">
                <a16:creationId xmlns:a16="http://schemas.microsoft.com/office/drawing/2014/main" id="{949586CC-F1D0-10D0-6983-404AC450B618}"/>
              </a:ext>
            </a:extLst>
          </p:cNvPr>
          <p:cNvSpPr txBox="1"/>
          <p:nvPr/>
        </p:nvSpPr>
        <p:spPr>
          <a:xfrm>
            <a:off x="338759" y="960590"/>
            <a:ext cx="7313879" cy="584775"/>
          </a:xfrm>
          <a:prstGeom prst="rect">
            <a:avLst/>
          </a:prstGeom>
          <a:noFill/>
        </p:spPr>
        <p:txBody>
          <a:bodyPr wrap="square">
            <a:spAutoFit/>
          </a:bodyPr>
          <a:lstStyle/>
          <a:p>
            <a:r>
              <a:rPr lang="vi-VN" sz="3200" b="1" dirty="0">
                <a:solidFill>
                  <a:srgbClr val="002060"/>
                </a:solidFill>
                <a:latin typeface="Calibri" panose="020F0502020204030204" pitchFamily="34" charset="0"/>
                <a:cs typeface="Calibri" panose="020F0502020204030204" pitchFamily="34" charset="0"/>
              </a:rPr>
              <a:t> </a:t>
            </a:r>
            <a:r>
              <a:rPr lang="vi-VN" sz="3200" b="1">
                <a:solidFill>
                  <a:srgbClr val="002060"/>
                </a:solidFill>
                <a:latin typeface="Calibri" panose="020F0502020204030204" pitchFamily="34" charset="0"/>
                <a:cs typeface="Calibri" panose="020F0502020204030204" pitchFamily="34" charset="0"/>
              </a:rPr>
              <a:t>4.1 Tổng kết:</a:t>
            </a:r>
            <a:endParaRPr lang="vi-VN" sz="3200" b="1" dirty="0">
              <a:solidFill>
                <a:srgbClr val="00206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DC6D48B-2CB3-CED4-D4CB-43D391541777}"/>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sp>
        <p:nvSpPr>
          <p:cNvPr id="8" name="TextShape 2">
            <a:extLst>
              <a:ext uri="{FF2B5EF4-FFF2-40B4-BE49-F238E27FC236}">
                <a16:creationId xmlns:a16="http://schemas.microsoft.com/office/drawing/2014/main" id="{DB3ED7AF-CEEF-FE2E-9FA7-21C689F3BC76}"/>
              </a:ext>
            </a:extLst>
          </p:cNvPr>
          <p:cNvSpPr txBox="1"/>
          <p:nvPr/>
        </p:nvSpPr>
        <p:spPr>
          <a:xfrm>
            <a:off x="338759" y="1389556"/>
            <a:ext cx="11514482" cy="4501106"/>
          </a:xfrm>
          <a:prstGeom prst="rect">
            <a:avLst/>
          </a:prstGeom>
          <a:noFill/>
          <a:ln>
            <a:noFill/>
          </a:ln>
        </p:spPr>
        <p:txBody>
          <a:bodyPr lIns="90000" tIns="45000" rIns="90000" bIns="45000">
            <a:noAutofit/>
          </a:bodyPr>
          <a:lstStyle/>
          <a:p>
            <a:pPr marL="457200" indent="-457200">
              <a:lnSpc>
                <a:spcPct val="150000"/>
              </a:lnSpc>
              <a:buFont typeface="Wingdings" panose="05000000000000000000" pitchFamily="2" charset="2"/>
              <a:buChar char="ü"/>
            </a:pPr>
            <a:r>
              <a:rPr lang="vi-VN" sz="2800" spc="-1" dirty="0">
                <a:solidFill>
                  <a:srgbClr val="002060"/>
                </a:solidFill>
                <a:latin typeface="Calibri"/>
              </a:rPr>
              <a:t>Công việc đã hoàn thành</a:t>
            </a:r>
          </a:p>
          <a:p>
            <a:pPr marL="457200" indent="-457200">
              <a:lnSpc>
                <a:spcPct val="150000"/>
              </a:lnSpc>
              <a:buFont typeface="Wingdings" panose="05000000000000000000" pitchFamily="2" charset="2"/>
              <a:buChar char="q"/>
            </a:pPr>
            <a:r>
              <a:rPr lang="vi-VN" sz="2800" spc="-1" dirty="0">
                <a:solidFill>
                  <a:srgbClr val="002060"/>
                </a:solidFill>
                <a:latin typeface="Calibri"/>
              </a:rPr>
              <a:t>Xây hệ thống hoàn thiện các chức năng </a:t>
            </a:r>
            <a:r>
              <a:rPr lang="vi-VN" sz="2800" spc="-1">
                <a:solidFill>
                  <a:srgbClr val="002060"/>
                </a:solidFill>
                <a:latin typeface="Calibri"/>
              </a:rPr>
              <a:t>chính đáp ứng các yêu cầu đề ra</a:t>
            </a:r>
            <a:r>
              <a:rPr lang="en-AU" sz="2800" spc="-1">
                <a:solidFill>
                  <a:srgbClr val="002060"/>
                </a:solidFill>
                <a:latin typeface="Calibri"/>
              </a:rPr>
              <a:t>:</a:t>
            </a:r>
          </a:p>
          <a:p>
            <a:pPr marL="914400" lvl="1" indent="-457200">
              <a:lnSpc>
                <a:spcPct val="150000"/>
              </a:lnSpc>
              <a:buFont typeface="Courier New" panose="02070309020205020404" pitchFamily="49" charset="0"/>
              <a:buChar char="o"/>
            </a:pPr>
            <a:r>
              <a:rPr lang="vi-VN" sz="2800" spc="-1">
                <a:solidFill>
                  <a:srgbClr val="002060"/>
                </a:solidFill>
                <a:latin typeface="Calibri"/>
              </a:rPr>
              <a:t>Hệ thống TMS có khả năng theo dõi giám sát hoạt động của thiết bị</a:t>
            </a:r>
          </a:p>
          <a:p>
            <a:pPr marL="914400" lvl="1" indent="-457200">
              <a:lnSpc>
                <a:spcPct val="150000"/>
              </a:lnSpc>
              <a:buFont typeface="Courier New" panose="02070309020205020404" pitchFamily="49" charset="0"/>
              <a:buChar char="o"/>
            </a:pPr>
            <a:r>
              <a:rPr lang="vi-VN" sz="2800" b="0" strike="noStrike" spc="-1">
                <a:solidFill>
                  <a:srgbClr val="002060"/>
                </a:solidFill>
                <a:latin typeface="Calibri"/>
              </a:rPr>
              <a:t>Có khả năng thi hành các chính sách dịch vụ độc lập hoặc đồng bộ</a:t>
            </a:r>
          </a:p>
          <a:p>
            <a:pPr marL="914400" lvl="1" indent="-457200">
              <a:lnSpc>
                <a:spcPct val="150000"/>
              </a:lnSpc>
              <a:buFont typeface="Courier New" panose="02070309020205020404" pitchFamily="49" charset="0"/>
              <a:buChar char="o"/>
            </a:pPr>
            <a:r>
              <a:rPr lang="vi-VN" sz="2800" b="0" strike="noStrike" spc="-1">
                <a:solidFill>
                  <a:srgbClr val="002060"/>
                </a:solidFill>
                <a:latin typeface="Calibri"/>
              </a:rPr>
              <a:t>Các dịch vụ hậu mãi chư cũng cấp thông tin báo trí, dự báo thời tiết,…</a:t>
            </a:r>
            <a:endParaRPr lang="vi-VN" sz="2800" b="0" strike="noStrike" spc="-1" dirty="0">
              <a:solidFill>
                <a:srgbClr val="002060"/>
              </a:solidFill>
              <a:latin typeface="Calibri"/>
            </a:endParaRPr>
          </a:p>
          <a:p>
            <a:pPr marL="457200" indent="-457200">
              <a:lnSpc>
                <a:spcPct val="150000"/>
              </a:lnSpc>
              <a:buFont typeface="Wingdings" panose="05000000000000000000" pitchFamily="2" charset="2"/>
              <a:buChar char="q"/>
            </a:pPr>
            <a:r>
              <a:rPr lang="vi-VN" sz="2800" spc="-1" dirty="0">
                <a:solidFill>
                  <a:srgbClr val="002060"/>
                </a:solidFill>
                <a:latin typeface="Calibri"/>
              </a:rPr>
              <a:t>Tìm </a:t>
            </a:r>
            <a:r>
              <a:rPr lang="vi-VN" sz="2800" spc="-1">
                <a:solidFill>
                  <a:srgbClr val="002060"/>
                </a:solidFill>
                <a:latin typeface="Calibri"/>
              </a:rPr>
              <a:t>hiểu về dự án AOSP, công nghệ </a:t>
            </a:r>
            <a:r>
              <a:rPr lang="vi-VN" sz="2800" spc="-1" dirty="0" err="1">
                <a:solidFill>
                  <a:srgbClr val="002060"/>
                </a:solidFill>
                <a:latin typeface="Calibri"/>
              </a:rPr>
              <a:t>Spring</a:t>
            </a:r>
            <a:r>
              <a:rPr lang="vi-VN" sz="2800" spc="-1" dirty="0">
                <a:solidFill>
                  <a:srgbClr val="002060"/>
                </a:solidFill>
                <a:latin typeface="Calibri"/>
              </a:rPr>
              <a:t> </a:t>
            </a:r>
            <a:r>
              <a:rPr lang="vi-VN" sz="2800" spc="-1" dirty="0" err="1">
                <a:solidFill>
                  <a:srgbClr val="002060"/>
                </a:solidFill>
                <a:latin typeface="Calibri"/>
              </a:rPr>
              <a:t>boot</a:t>
            </a:r>
            <a:r>
              <a:rPr lang="vi-VN" sz="2800" spc="-1">
                <a:solidFill>
                  <a:srgbClr val="002060"/>
                </a:solidFill>
                <a:latin typeface="Calibri"/>
              </a:rPr>
              <a:t>, Docker</a:t>
            </a:r>
            <a:r>
              <a:rPr lang="vi-VN" sz="2800" spc="-1" dirty="0">
                <a:solidFill>
                  <a:srgbClr val="002060"/>
                </a:solidFill>
                <a:latin typeface="Calibri"/>
              </a:rPr>
              <a:t>, …</a:t>
            </a:r>
            <a:endParaRPr lang="en-AU" sz="2800" spc="-1" dirty="0">
              <a:solidFill>
                <a:srgbClr val="002060"/>
              </a:solidFill>
              <a:latin typeface="Calibri"/>
            </a:endParaRPr>
          </a:p>
          <a:p>
            <a:pPr marL="457200" indent="-457200">
              <a:lnSpc>
                <a:spcPct val="150000"/>
              </a:lnSpc>
              <a:buFont typeface="Wingdings" panose="05000000000000000000" pitchFamily="2" charset="2"/>
              <a:buChar char="q"/>
            </a:pPr>
            <a:r>
              <a:rPr lang="vi-VN" sz="2800" b="0" strike="noStrike" spc="-1" dirty="0">
                <a:solidFill>
                  <a:srgbClr val="002060"/>
                </a:solidFill>
                <a:latin typeface="Calibri"/>
              </a:rPr>
              <a:t>Tìm hiểu dịch vụ </a:t>
            </a:r>
            <a:r>
              <a:rPr lang="vi-VN" sz="2800" b="0" strike="noStrike" spc="-1" dirty="0" err="1">
                <a:solidFill>
                  <a:srgbClr val="002060"/>
                </a:solidFill>
                <a:latin typeface="Calibri"/>
              </a:rPr>
              <a:t>Cloud</a:t>
            </a:r>
            <a:r>
              <a:rPr lang="vi-VN" sz="2800" b="0" strike="noStrike" spc="-1" dirty="0">
                <a:solidFill>
                  <a:srgbClr val="002060"/>
                </a:solidFill>
                <a:latin typeface="Calibri"/>
              </a:rPr>
              <a:t> </a:t>
            </a:r>
            <a:r>
              <a:rPr lang="vi-VN" sz="2800" b="0" strike="noStrike" spc="-1" dirty="0" err="1">
                <a:solidFill>
                  <a:srgbClr val="002060"/>
                </a:solidFill>
                <a:latin typeface="Calibri"/>
              </a:rPr>
              <a:t>Amazon</a:t>
            </a:r>
            <a:r>
              <a:rPr lang="vi-VN" sz="2800" b="0" strike="noStrike" spc="-1" dirty="0">
                <a:solidFill>
                  <a:srgbClr val="002060"/>
                </a:solidFill>
                <a:latin typeface="Calibri"/>
              </a:rPr>
              <a:t> </a:t>
            </a:r>
            <a:r>
              <a:rPr lang="vi-VN" sz="2800" b="0" strike="noStrike" spc="-1" dirty="0" err="1">
                <a:solidFill>
                  <a:srgbClr val="002060"/>
                </a:solidFill>
                <a:latin typeface="Calibri"/>
              </a:rPr>
              <a:t>Web</a:t>
            </a:r>
            <a:r>
              <a:rPr lang="vi-VN" sz="2800" b="0" strike="noStrike" spc="-1" dirty="0">
                <a:solidFill>
                  <a:srgbClr val="002060"/>
                </a:solidFill>
                <a:latin typeface="Calibri"/>
              </a:rPr>
              <a:t> </a:t>
            </a:r>
            <a:r>
              <a:rPr lang="vi-VN" sz="2800" b="0" strike="noStrike" spc="-1" dirty="0" err="1">
                <a:solidFill>
                  <a:srgbClr val="002060"/>
                </a:solidFill>
                <a:latin typeface="Calibri"/>
              </a:rPr>
              <a:t>Service</a:t>
            </a:r>
            <a:r>
              <a:rPr lang="vi-VN" sz="2800" b="0" strike="noStrike" spc="-1" dirty="0">
                <a:solidFill>
                  <a:srgbClr val="002060"/>
                </a:solidFill>
                <a:latin typeface="Calibri"/>
              </a:rPr>
              <a:t> và Microsoft </a:t>
            </a:r>
            <a:r>
              <a:rPr lang="vi-VN" sz="2800" b="0" strike="noStrike" spc="-1" dirty="0" err="1">
                <a:solidFill>
                  <a:srgbClr val="002060"/>
                </a:solidFill>
                <a:latin typeface="Calibri"/>
              </a:rPr>
              <a:t>Azure</a:t>
            </a:r>
            <a:endParaRPr lang="en-US" sz="2800" b="0" strike="noStrike" spc="-1" dirty="0">
              <a:solidFill>
                <a:srgbClr val="002060"/>
              </a:solidFill>
              <a:latin typeface="Calibri"/>
            </a:endParaRPr>
          </a:p>
        </p:txBody>
      </p:sp>
      <p:sp>
        <p:nvSpPr>
          <p:cNvPr id="4" name="TextShape 2">
            <a:extLst>
              <a:ext uri="{FF2B5EF4-FFF2-40B4-BE49-F238E27FC236}">
                <a16:creationId xmlns:a16="http://schemas.microsoft.com/office/drawing/2014/main" id="{5F03F83A-15DF-408C-683F-9D294E61E4F9}"/>
              </a:ext>
            </a:extLst>
          </p:cNvPr>
          <p:cNvSpPr txBox="1"/>
          <p:nvPr/>
        </p:nvSpPr>
        <p:spPr>
          <a:xfrm>
            <a:off x="6903028" y="5892107"/>
            <a:ext cx="11061121" cy="4501105"/>
          </a:xfrm>
          <a:prstGeom prst="rect">
            <a:avLst/>
          </a:prstGeom>
          <a:noFill/>
          <a:ln>
            <a:noFill/>
          </a:ln>
        </p:spPr>
        <p:txBody>
          <a:bodyPr lIns="90000" tIns="45000" rIns="90000" bIns="45000">
            <a:noAutofit/>
          </a:bodyPr>
          <a:lstStyle/>
          <a:p>
            <a:pPr marL="457200" indent="-457200">
              <a:lnSpc>
                <a:spcPct val="150000"/>
              </a:lnSpc>
              <a:buFont typeface="Wingdings" panose="05000000000000000000" pitchFamily="2" charset="2"/>
              <a:buChar char="ü"/>
            </a:pPr>
            <a:endParaRPr lang="vi-VN" sz="2800" b="0" strike="noStrike" spc="-1" dirty="0">
              <a:solidFill>
                <a:srgbClr val="002060"/>
              </a:solidFill>
              <a:latin typeface="Calibri"/>
            </a:endParaRPr>
          </a:p>
        </p:txBody>
      </p:sp>
    </p:spTree>
    <p:extLst>
      <p:ext uri="{BB962C8B-B14F-4D97-AF65-F5344CB8AC3E}">
        <p14:creationId xmlns:p14="http://schemas.microsoft.com/office/powerpoint/2010/main" val="153257225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reeform 1"/>
          <p:cNvSpPr/>
          <p:nvPr/>
        </p:nvSpPr>
        <p:spPr>
          <a:xfrm>
            <a:off x="3209399" y="2164680"/>
            <a:ext cx="45719" cy="360"/>
          </a:xfrm>
          <a:custGeom>
            <a:avLst/>
            <a:gdLst/>
            <a:ahLst/>
            <a:cxnLst/>
            <a:rect l="0" t="0" r="r" b="b"/>
            <a:pathLst>
              <a:path w="1" h="1">
                <a:moveTo>
                  <a:pt x="0" y="0"/>
                </a:moveTo>
                <a:lnTo>
                  <a:pt x="0" y="0"/>
                </a:lnTo>
              </a:path>
            </a:pathLst>
          </a:custGeom>
          <a:ln/>
        </p:spPr>
      </p:sp>
      <p:sp>
        <p:nvSpPr>
          <p:cNvPr id="3" name="TextBox 2">
            <a:extLst>
              <a:ext uri="{FF2B5EF4-FFF2-40B4-BE49-F238E27FC236}">
                <a16:creationId xmlns:a16="http://schemas.microsoft.com/office/drawing/2014/main" id="{949586CC-F1D0-10D0-6983-404AC450B618}"/>
              </a:ext>
            </a:extLst>
          </p:cNvPr>
          <p:cNvSpPr txBox="1"/>
          <p:nvPr/>
        </p:nvSpPr>
        <p:spPr>
          <a:xfrm>
            <a:off x="338759" y="960590"/>
            <a:ext cx="7313879" cy="584775"/>
          </a:xfrm>
          <a:prstGeom prst="rect">
            <a:avLst/>
          </a:prstGeom>
          <a:noFill/>
        </p:spPr>
        <p:txBody>
          <a:bodyPr wrap="square">
            <a:spAutoFit/>
          </a:bodyPr>
          <a:lstStyle/>
          <a:p>
            <a:r>
              <a:rPr lang="vi-VN" sz="3200" b="1" dirty="0">
                <a:solidFill>
                  <a:srgbClr val="002060"/>
                </a:solidFill>
                <a:latin typeface="Calibri" panose="020F0502020204030204" pitchFamily="34" charset="0"/>
                <a:cs typeface="Calibri" panose="020F0502020204030204" pitchFamily="34" charset="0"/>
              </a:rPr>
              <a:t> </a:t>
            </a:r>
            <a:r>
              <a:rPr lang="vi-VN" sz="3200" b="1">
                <a:solidFill>
                  <a:srgbClr val="002060"/>
                </a:solidFill>
                <a:latin typeface="Calibri" panose="020F0502020204030204" pitchFamily="34" charset="0"/>
                <a:cs typeface="Calibri" panose="020F0502020204030204" pitchFamily="34" charset="0"/>
              </a:rPr>
              <a:t>4.1 Tổng kết:</a:t>
            </a:r>
            <a:endParaRPr lang="vi-VN" sz="3200" b="1" dirty="0">
              <a:solidFill>
                <a:srgbClr val="00206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DC6D48B-2CB3-CED4-D4CB-43D391541777}"/>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sp>
        <p:nvSpPr>
          <p:cNvPr id="8" name="TextShape 2">
            <a:extLst>
              <a:ext uri="{FF2B5EF4-FFF2-40B4-BE49-F238E27FC236}">
                <a16:creationId xmlns:a16="http://schemas.microsoft.com/office/drawing/2014/main" id="{DB3ED7AF-CEEF-FE2E-9FA7-21C689F3BC76}"/>
              </a:ext>
            </a:extLst>
          </p:cNvPr>
          <p:cNvSpPr txBox="1"/>
          <p:nvPr/>
        </p:nvSpPr>
        <p:spPr>
          <a:xfrm>
            <a:off x="338759" y="1469766"/>
            <a:ext cx="11514482" cy="4501106"/>
          </a:xfrm>
          <a:prstGeom prst="rect">
            <a:avLst/>
          </a:prstGeom>
          <a:noFill/>
          <a:ln>
            <a:noFill/>
          </a:ln>
        </p:spPr>
        <p:txBody>
          <a:bodyPr lIns="90000" tIns="45000" rIns="90000" bIns="45000">
            <a:noAutofit/>
          </a:bodyPr>
          <a:lstStyle/>
          <a:p>
            <a:pPr marL="457200" indent="-457200">
              <a:lnSpc>
                <a:spcPct val="150000"/>
              </a:lnSpc>
              <a:buFont typeface="Wingdings" panose="05000000000000000000" pitchFamily="2" charset="2"/>
              <a:buChar char="ü"/>
            </a:pPr>
            <a:r>
              <a:rPr lang="vi-VN" sz="2800" b="0" strike="noStrike" spc="-1">
                <a:solidFill>
                  <a:srgbClr val="002060"/>
                </a:solidFill>
                <a:latin typeface="Calibri"/>
              </a:rPr>
              <a:t>Các </a:t>
            </a:r>
            <a:r>
              <a:rPr lang="vi-VN" sz="2800" spc="-1">
                <a:solidFill>
                  <a:srgbClr val="002060"/>
                </a:solidFill>
                <a:latin typeface="Calibri"/>
              </a:rPr>
              <a:t>công việc còn tồn tại</a:t>
            </a:r>
            <a:endParaRPr lang="vi-VN" sz="2800" b="0" strike="noStrike" spc="-1">
              <a:solidFill>
                <a:srgbClr val="002060"/>
              </a:solidFill>
              <a:latin typeface="Calibri"/>
            </a:endParaRPr>
          </a:p>
          <a:p>
            <a:pPr marL="457200" indent="-457200">
              <a:lnSpc>
                <a:spcPct val="150000"/>
              </a:lnSpc>
              <a:buFont typeface="Wingdings" panose="05000000000000000000" pitchFamily="2" charset="2"/>
              <a:buChar char="q"/>
            </a:pPr>
            <a:r>
              <a:rPr lang="vi-VN" sz="2800" spc="-1">
                <a:solidFill>
                  <a:srgbClr val="002060"/>
                </a:solidFill>
                <a:latin typeface="Calibri"/>
              </a:rPr>
              <a:t>Chức năng tạo báo cáo thống kê với file Excel</a:t>
            </a:r>
          </a:p>
          <a:p>
            <a:pPr marL="457200" indent="-457200">
              <a:lnSpc>
                <a:spcPct val="150000"/>
              </a:lnSpc>
              <a:buFont typeface="Wingdings" panose="05000000000000000000" pitchFamily="2" charset="2"/>
              <a:buChar char="q"/>
            </a:pPr>
            <a:r>
              <a:rPr lang="vi-VN" sz="2800" spc="-1">
                <a:solidFill>
                  <a:srgbClr val="002060"/>
                </a:solidFill>
                <a:latin typeface="Calibri"/>
              </a:rPr>
              <a:t>Lưu trữ và xử lý Token chưa hết hạn</a:t>
            </a:r>
          </a:p>
          <a:p>
            <a:pPr marL="457200" indent="-457200">
              <a:lnSpc>
                <a:spcPct val="150000"/>
              </a:lnSpc>
              <a:buFont typeface="Wingdings" panose="05000000000000000000" pitchFamily="2" charset="2"/>
              <a:buChar char="q"/>
            </a:pPr>
            <a:endParaRPr lang="vi-VN" sz="2800" spc="-1">
              <a:solidFill>
                <a:srgbClr val="002060"/>
              </a:solidFill>
              <a:latin typeface="Calibri"/>
            </a:endParaRPr>
          </a:p>
          <a:p>
            <a:pPr marL="457200" indent="-457200">
              <a:lnSpc>
                <a:spcPct val="150000"/>
              </a:lnSpc>
              <a:buFont typeface="Wingdings" panose="05000000000000000000" pitchFamily="2" charset="2"/>
              <a:buChar char="q"/>
            </a:pPr>
            <a:endParaRPr lang="vi-VN" sz="2800" spc="-1">
              <a:solidFill>
                <a:srgbClr val="002060"/>
              </a:solidFill>
              <a:latin typeface="Calibri"/>
            </a:endParaRPr>
          </a:p>
          <a:p>
            <a:pPr marL="457200" indent="-457200">
              <a:lnSpc>
                <a:spcPct val="150000"/>
              </a:lnSpc>
              <a:buFont typeface="Wingdings" panose="05000000000000000000" pitchFamily="2" charset="2"/>
              <a:buChar char="q"/>
            </a:pPr>
            <a:endParaRPr lang="vi-VN" sz="2800" spc="-1">
              <a:solidFill>
                <a:srgbClr val="002060"/>
              </a:solidFill>
              <a:latin typeface="Calibri"/>
            </a:endParaRPr>
          </a:p>
          <a:p>
            <a:pPr marL="457200" indent="-457200">
              <a:lnSpc>
                <a:spcPct val="150000"/>
              </a:lnSpc>
              <a:buFont typeface="Wingdings" panose="05000000000000000000" pitchFamily="2" charset="2"/>
              <a:buChar char="q"/>
            </a:pPr>
            <a:endParaRPr lang="vi-VN" sz="2800" b="0" strike="noStrike" spc="-1">
              <a:solidFill>
                <a:srgbClr val="002060"/>
              </a:solidFill>
              <a:latin typeface="Calibri"/>
            </a:endParaRPr>
          </a:p>
          <a:p>
            <a:pPr marL="457200" indent="-457200">
              <a:lnSpc>
                <a:spcPct val="150000"/>
              </a:lnSpc>
              <a:buFont typeface="Wingdings" panose="05000000000000000000" pitchFamily="2" charset="2"/>
              <a:buChar char="q"/>
            </a:pPr>
            <a:endParaRPr lang="vi-VN" sz="2800" spc="-1">
              <a:solidFill>
                <a:srgbClr val="002060"/>
              </a:solidFill>
              <a:latin typeface="Calibri"/>
            </a:endParaRPr>
          </a:p>
          <a:p>
            <a:pPr marL="457200" indent="-457200">
              <a:lnSpc>
                <a:spcPct val="150000"/>
              </a:lnSpc>
              <a:buFont typeface="Wingdings" panose="05000000000000000000" pitchFamily="2" charset="2"/>
              <a:buChar char="q"/>
            </a:pPr>
            <a:endParaRPr lang="vi-VN" sz="2800" b="0" strike="noStrike" spc="-1">
              <a:solidFill>
                <a:srgbClr val="002060"/>
              </a:solidFill>
              <a:latin typeface="Calibri"/>
            </a:endParaRPr>
          </a:p>
          <a:p>
            <a:pPr marL="457200" indent="-457200">
              <a:lnSpc>
                <a:spcPct val="150000"/>
              </a:lnSpc>
              <a:buFont typeface="Wingdings" panose="05000000000000000000" pitchFamily="2" charset="2"/>
              <a:buChar char="ü"/>
            </a:pPr>
            <a:endParaRPr lang="vi-VN" sz="2800" spc="-1" dirty="0">
              <a:solidFill>
                <a:srgbClr val="002060"/>
              </a:solidFill>
              <a:latin typeface="Calibri"/>
            </a:endParaRPr>
          </a:p>
        </p:txBody>
      </p:sp>
      <p:sp>
        <p:nvSpPr>
          <p:cNvPr id="4" name="TextShape 2">
            <a:extLst>
              <a:ext uri="{FF2B5EF4-FFF2-40B4-BE49-F238E27FC236}">
                <a16:creationId xmlns:a16="http://schemas.microsoft.com/office/drawing/2014/main" id="{5F03F83A-15DF-408C-683F-9D294E61E4F9}"/>
              </a:ext>
            </a:extLst>
          </p:cNvPr>
          <p:cNvSpPr txBox="1"/>
          <p:nvPr/>
        </p:nvSpPr>
        <p:spPr>
          <a:xfrm>
            <a:off x="6903028" y="5892107"/>
            <a:ext cx="11061121" cy="4501105"/>
          </a:xfrm>
          <a:prstGeom prst="rect">
            <a:avLst/>
          </a:prstGeom>
          <a:noFill/>
          <a:ln>
            <a:noFill/>
          </a:ln>
        </p:spPr>
        <p:txBody>
          <a:bodyPr lIns="90000" tIns="45000" rIns="90000" bIns="45000">
            <a:noAutofit/>
          </a:bodyPr>
          <a:lstStyle/>
          <a:p>
            <a:pPr marL="457200" indent="-457200">
              <a:lnSpc>
                <a:spcPct val="150000"/>
              </a:lnSpc>
              <a:buFont typeface="Wingdings" panose="05000000000000000000" pitchFamily="2" charset="2"/>
              <a:buChar char="ü"/>
            </a:pPr>
            <a:endParaRPr lang="vi-VN" sz="2800" b="0" strike="noStrike" spc="-1" dirty="0">
              <a:solidFill>
                <a:srgbClr val="002060"/>
              </a:solidFill>
              <a:latin typeface="Calibri"/>
            </a:endParaRPr>
          </a:p>
        </p:txBody>
      </p:sp>
    </p:spTree>
    <p:extLst>
      <p:ext uri="{BB962C8B-B14F-4D97-AF65-F5344CB8AC3E}">
        <p14:creationId xmlns:p14="http://schemas.microsoft.com/office/powerpoint/2010/main" val="58287409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D856A-7C33-BB1F-017D-AE42D1231BB7}"/>
              </a:ext>
            </a:extLst>
          </p:cNvPr>
          <p:cNvSpPr txBox="1"/>
          <p:nvPr/>
        </p:nvSpPr>
        <p:spPr>
          <a:xfrm>
            <a:off x="338759" y="960590"/>
            <a:ext cx="7313879" cy="584775"/>
          </a:xfrm>
          <a:prstGeom prst="rect">
            <a:avLst/>
          </a:prstGeom>
          <a:noFill/>
        </p:spPr>
        <p:txBody>
          <a:bodyPr wrap="square">
            <a:spAutoFit/>
          </a:bodyPr>
          <a:lstStyle/>
          <a:p>
            <a:r>
              <a:rPr lang="vi-VN" sz="3200" b="1" dirty="0">
                <a:solidFill>
                  <a:srgbClr val="002060"/>
                </a:solidFill>
                <a:latin typeface="Calibri" panose="020F0502020204030204" pitchFamily="34" charset="0"/>
                <a:cs typeface="Calibri" panose="020F0502020204030204" pitchFamily="34" charset="0"/>
              </a:rPr>
              <a:t> 4.2 Hướng phát triển trong tương lai:</a:t>
            </a:r>
          </a:p>
        </p:txBody>
      </p:sp>
      <p:sp>
        <p:nvSpPr>
          <p:cNvPr id="3" name="TextBox 2">
            <a:extLst>
              <a:ext uri="{FF2B5EF4-FFF2-40B4-BE49-F238E27FC236}">
                <a16:creationId xmlns:a16="http://schemas.microsoft.com/office/drawing/2014/main" id="{B0702E93-D4C2-112B-020D-44FF064953FE}"/>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45E39331-6804-9375-4720-C7AD0B5B20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12780" y="5323535"/>
            <a:ext cx="1040461" cy="1040211"/>
          </a:xfrm>
          <a:prstGeom prst="rect">
            <a:avLst/>
          </a:prstGeom>
        </p:spPr>
      </p:pic>
      <p:sp>
        <p:nvSpPr>
          <p:cNvPr id="13" name="TextShape 2">
            <a:extLst>
              <a:ext uri="{FF2B5EF4-FFF2-40B4-BE49-F238E27FC236}">
                <a16:creationId xmlns:a16="http://schemas.microsoft.com/office/drawing/2014/main" id="{0DD86E96-4514-D9FF-C069-2CF1752583AB}"/>
              </a:ext>
            </a:extLst>
          </p:cNvPr>
          <p:cNvSpPr txBox="1"/>
          <p:nvPr/>
        </p:nvSpPr>
        <p:spPr>
          <a:xfrm>
            <a:off x="338759" y="1533934"/>
            <a:ext cx="9833941" cy="4501106"/>
          </a:xfrm>
          <a:prstGeom prst="rect">
            <a:avLst/>
          </a:prstGeom>
          <a:noFill/>
          <a:ln>
            <a:noFill/>
          </a:ln>
        </p:spPr>
        <p:txBody>
          <a:bodyPr lIns="90000" tIns="45000" rIns="90000" bIns="45000">
            <a:noAutofit/>
          </a:bodyPr>
          <a:lstStyle/>
          <a:p>
            <a:pPr marL="457200" indent="-457200">
              <a:lnSpc>
                <a:spcPct val="150000"/>
              </a:lnSpc>
              <a:buFont typeface="Wingdings" panose="05000000000000000000" pitchFamily="2" charset="2"/>
              <a:buChar char="q"/>
            </a:pPr>
            <a:r>
              <a:rPr lang="vi-VN" sz="2800" spc="-1" dirty="0">
                <a:solidFill>
                  <a:srgbClr val="002060"/>
                </a:solidFill>
                <a:latin typeface="Calibri"/>
              </a:rPr>
              <a:t>Hoàn thiện các công việc còn tồn tại</a:t>
            </a:r>
          </a:p>
          <a:p>
            <a:pPr marL="457200" indent="-457200">
              <a:lnSpc>
                <a:spcPct val="150000"/>
              </a:lnSpc>
              <a:buFont typeface="Wingdings" panose="05000000000000000000" pitchFamily="2" charset="2"/>
              <a:buChar char="q"/>
            </a:pPr>
            <a:r>
              <a:rPr lang="vi-VN" sz="2800" spc="-1" dirty="0">
                <a:solidFill>
                  <a:srgbClr val="002060"/>
                </a:solidFill>
                <a:latin typeface="Calibri"/>
              </a:rPr>
              <a:t>Phát triển thêm các </a:t>
            </a:r>
            <a:r>
              <a:rPr lang="vi-VN" sz="2800" spc="-1" dirty="0" err="1">
                <a:solidFill>
                  <a:srgbClr val="002060"/>
                </a:solidFill>
                <a:latin typeface="Calibri"/>
              </a:rPr>
              <a:t>service</a:t>
            </a:r>
            <a:r>
              <a:rPr lang="vi-VN" sz="2800" spc="-1" dirty="0">
                <a:solidFill>
                  <a:srgbClr val="002060"/>
                </a:solidFill>
                <a:latin typeface="Calibri"/>
              </a:rPr>
              <a:t> trên </a:t>
            </a:r>
            <a:r>
              <a:rPr lang="vi-VN" sz="2800" spc="-1" dirty="0" err="1">
                <a:solidFill>
                  <a:srgbClr val="002060"/>
                </a:solidFill>
                <a:latin typeface="Calibri"/>
              </a:rPr>
              <a:t>Smart</a:t>
            </a:r>
            <a:r>
              <a:rPr lang="vi-VN" sz="2800" spc="-1" dirty="0">
                <a:solidFill>
                  <a:srgbClr val="002060"/>
                </a:solidFill>
                <a:latin typeface="Calibri"/>
              </a:rPr>
              <a:t> </a:t>
            </a:r>
            <a:r>
              <a:rPr lang="vi-VN" sz="2800" spc="-1" dirty="0" err="1">
                <a:solidFill>
                  <a:srgbClr val="002060"/>
                </a:solidFill>
                <a:latin typeface="Calibri"/>
              </a:rPr>
              <a:t>Box</a:t>
            </a:r>
            <a:r>
              <a:rPr lang="vi-VN" sz="2800" spc="-1" dirty="0">
                <a:solidFill>
                  <a:srgbClr val="002060"/>
                </a:solidFill>
                <a:latin typeface="Calibri"/>
              </a:rPr>
              <a:t> tích hợp với hệ thống hiện tại để tăng cường chức năng hỗ trợ hậu </a:t>
            </a:r>
            <a:r>
              <a:rPr lang="vi-VN" sz="2800" spc="-1">
                <a:solidFill>
                  <a:srgbClr val="002060"/>
                </a:solidFill>
                <a:latin typeface="Calibri"/>
              </a:rPr>
              <a:t>mãi  và hỗ trợ xử lý sự cố cho </a:t>
            </a:r>
            <a:r>
              <a:rPr lang="vi-VN" sz="2800" spc="-1" dirty="0">
                <a:solidFill>
                  <a:srgbClr val="002060"/>
                </a:solidFill>
                <a:latin typeface="Calibri"/>
              </a:rPr>
              <a:t>người dùng</a:t>
            </a:r>
          </a:p>
          <a:p>
            <a:pPr marL="457200" indent="-457200">
              <a:lnSpc>
                <a:spcPct val="150000"/>
              </a:lnSpc>
              <a:buFont typeface="Wingdings" panose="05000000000000000000" pitchFamily="2" charset="2"/>
              <a:buChar char="q"/>
            </a:pPr>
            <a:r>
              <a:rPr lang="vi-VN" sz="2800" spc="-1" dirty="0">
                <a:solidFill>
                  <a:srgbClr val="002060"/>
                </a:solidFill>
                <a:latin typeface="Calibri"/>
              </a:rPr>
              <a:t>Tích hợp việc theo dõi giám sát hoạt động của các thiết bị </a:t>
            </a:r>
            <a:r>
              <a:rPr lang="vi-VN" sz="2800" spc="-1" dirty="0" err="1">
                <a:solidFill>
                  <a:srgbClr val="002060"/>
                </a:solidFill>
                <a:latin typeface="Calibri"/>
              </a:rPr>
              <a:t>Smart</a:t>
            </a:r>
            <a:r>
              <a:rPr lang="vi-VN" sz="2800" spc="-1" dirty="0">
                <a:solidFill>
                  <a:srgbClr val="002060"/>
                </a:solidFill>
                <a:latin typeface="Calibri"/>
              </a:rPr>
              <a:t> </a:t>
            </a:r>
            <a:r>
              <a:rPr lang="vi-VN" sz="2800" spc="-1" dirty="0" err="1">
                <a:solidFill>
                  <a:srgbClr val="002060"/>
                </a:solidFill>
                <a:latin typeface="Calibri"/>
              </a:rPr>
              <a:t>Home</a:t>
            </a:r>
            <a:r>
              <a:rPr lang="vi-VN" sz="2800" spc="-1" dirty="0">
                <a:solidFill>
                  <a:srgbClr val="002060"/>
                </a:solidFill>
                <a:latin typeface="Calibri"/>
              </a:rPr>
              <a:t> với </a:t>
            </a:r>
            <a:r>
              <a:rPr lang="vi-VN" sz="2800" spc="-1" dirty="0" err="1">
                <a:solidFill>
                  <a:srgbClr val="002060"/>
                </a:solidFill>
                <a:latin typeface="Calibri"/>
              </a:rPr>
              <a:t>Smart</a:t>
            </a:r>
            <a:r>
              <a:rPr lang="vi-VN" sz="2800" spc="-1" dirty="0">
                <a:solidFill>
                  <a:srgbClr val="002060"/>
                </a:solidFill>
                <a:latin typeface="Calibri"/>
              </a:rPr>
              <a:t> </a:t>
            </a:r>
            <a:r>
              <a:rPr lang="vi-VN" sz="2800" spc="-1" dirty="0" err="1">
                <a:solidFill>
                  <a:srgbClr val="002060"/>
                </a:solidFill>
                <a:latin typeface="Calibri"/>
              </a:rPr>
              <a:t>Box</a:t>
            </a:r>
            <a:r>
              <a:rPr lang="vi-VN" sz="2800" spc="-1" dirty="0">
                <a:solidFill>
                  <a:srgbClr val="002060"/>
                </a:solidFill>
                <a:latin typeface="Calibri"/>
              </a:rPr>
              <a:t> làm </a:t>
            </a:r>
            <a:r>
              <a:rPr lang="vi-VN" sz="2800" spc="-1" dirty="0" err="1">
                <a:solidFill>
                  <a:srgbClr val="002060"/>
                </a:solidFill>
                <a:latin typeface="Calibri"/>
              </a:rPr>
              <a:t>gateway</a:t>
            </a:r>
            <a:endParaRPr lang="vi-VN" sz="2800" spc="-1" dirty="0">
              <a:solidFill>
                <a:srgbClr val="002060"/>
              </a:solidFill>
              <a:latin typeface="Calibri"/>
            </a:endParaRPr>
          </a:p>
        </p:txBody>
      </p:sp>
      <p:pic>
        <p:nvPicPr>
          <p:cNvPr id="15" name="Picture 14" descr="A clipboard with a check mark and a green circle&#10;&#10;Description automatically generated">
            <a:extLst>
              <a:ext uri="{FF2B5EF4-FFF2-40B4-BE49-F238E27FC236}">
                <a16:creationId xmlns:a16="http://schemas.microsoft.com/office/drawing/2014/main" id="{6335D872-FF3B-4A93-A8A1-D8624D039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8568" y="1653355"/>
            <a:ext cx="674710" cy="674710"/>
          </a:xfrm>
          <a:prstGeom prst="rect">
            <a:avLst/>
          </a:prstGeom>
        </p:spPr>
      </p:pic>
      <p:pic>
        <p:nvPicPr>
          <p:cNvPr id="17" name="Picture 16" descr="A colorful arrows pointing up&#10;&#10;Description automatically generated">
            <a:extLst>
              <a:ext uri="{FF2B5EF4-FFF2-40B4-BE49-F238E27FC236}">
                <a16:creationId xmlns:a16="http://schemas.microsoft.com/office/drawing/2014/main" id="{5D0EC3D6-A13E-D5D9-9D9C-DCBC1D5C23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7128" y="2865717"/>
            <a:ext cx="674710" cy="674710"/>
          </a:xfrm>
          <a:prstGeom prst="rect">
            <a:avLst/>
          </a:prstGeom>
        </p:spPr>
      </p:pic>
      <p:pic>
        <p:nvPicPr>
          <p:cNvPr id="21" name="Picture 20" descr="A house with a circuit board&#10;&#10;Description automatically generated">
            <a:extLst>
              <a:ext uri="{FF2B5EF4-FFF2-40B4-BE49-F238E27FC236}">
                <a16:creationId xmlns:a16="http://schemas.microsoft.com/office/drawing/2014/main" id="{7EEF1997-0D8F-B4AA-9642-615C292C3E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7128" y="4150492"/>
            <a:ext cx="674710" cy="674710"/>
          </a:xfrm>
          <a:prstGeom prst="rect">
            <a:avLst/>
          </a:prstGeom>
        </p:spPr>
      </p:pic>
    </p:spTree>
    <p:extLst>
      <p:ext uri="{BB962C8B-B14F-4D97-AF65-F5344CB8AC3E}">
        <p14:creationId xmlns:p14="http://schemas.microsoft.com/office/powerpoint/2010/main" val="1662992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5756400" y="2824200"/>
            <a:ext cx="5136480" cy="97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6000" b="1" strike="noStrike" spc="-1" dirty="0">
                <a:solidFill>
                  <a:srgbClr val="C00000"/>
                </a:solidFill>
                <a:latin typeface="Modern Love" panose="04090805081005020601" pitchFamily="82" charset="0"/>
                <a:ea typeface="Lato"/>
              </a:rPr>
              <a:t>THANK YOU !</a:t>
            </a:r>
            <a:endParaRPr lang="en-US" sz="6000" b="0" strike="noStrike" spc="-1" dirty="0">
              <a:latin typeface="Modern Love" panose="04090805081005020601" pitchFamily="8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1D78C547-0A41-D184-9048-1C6BAAABE5B8}"/>
              </a:ext>
            </a:extLst>
          </p:cNvPr>
          <p:cNvSpPr/>
          <p:nvPr/>
        </p:nvSpPr>
        <p:spPr>
          <a:xfrm>
            <a:off x="4412344" y="393057"/>
            <a:ext cx="7384051" cy="13051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7200" algn="ctr">
              <a:lnSpc>
                <a:spcPct val="90000"/>
              </a:lnSpc>
              <a:buFont typeface="Wingdings" panose="05000000000000000000" pitchFamily="2" charset="2"/>
              <a:buChar char="ü"/>
            </a:pPr>
            <a:r>
              <a:rPr lang="vi-VN" sz="3200" b="1" spc="-1">
                <a:solidFill>
                  <a:srgbClr val="003366"/>
                </a:solidFill>
                <a:latin typeface="Calibri" panose="020F0502020204030204" pitchFamily="34" charset="0"/>
                <a:cs typeface="Calibri" panose="020F0502020204030204" pitchFamily="34" charset="0"/>
              </a:rPr>
              <a:t>TÀI LIỆU THAM KHẢO THÊM</a:t>
            </a:r>
            <a:endParaRPr lang="en-US" sz="3200" b="1" strike="noStrike" spc="-1" dirty="0">
              <a:solidFill>
                <a:srgbClr val="00336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08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Video 2">
            <a:hlinkClick r:id="" action="ppaction://media"/>
            <a:extLst>
              <a:ext uri="{FF2B5EF4-FFF2-40B4-BE49-F238E27FC236}">
                <a16:creationId xmlns:a16="http://schemas.microsoft.com/office/drawing/2014/main" id="{29BE4EB5-01F9-AA12-0B37-54DBFF0F69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3" y="0"/>
            <a:ext cx="12144375" cy="6858000"/>
          </a:xfrm>
          <a:prstGeom prst="rect">
            <a:avLst/>
          </a:prstGeom>
        </p:spPr>
      </p:pic>
    </p:spTree>
    <p:extLst>
      <p:ext uri="{BB962C8B-B14F-4D97-AF65-F5344CB8AC3E}">
        <p14:creationId xmlns:p14="http://schemas.microsoft.com/office/powerpoint/2010/main" val="54943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7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2594-18BB-DD8E-3E04-8534EABABD02}"/>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a:solidFill>
                  <a:schemeClr val="bg1"/>
                </a:solidFill>
                <a:latin typeface="Calibri" panose="020F0502020204030204" pitchFamily="34" charset="0"/>
                <a:cs typeface="Calibri" panose="020F0502020204030204" pitchFamily="34" charset="0"/>
              </a:rPr>
              <a:t> SƠ ĐỒ THỰC THI CHÍNH SÁCH CỦA THIẾT BỊ SMB – TMS</a:t>
            </a:r>
            <a:endParaRPr lang="en-GB" sz="2400" b="1"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2270573-C147-076D-2637-EA7D3BF621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830" y="879956"/>
            <a:ext cx="12018340" cy="5871776"/>
          </a:xfrm>
          <a:prstGeom prst="rect">
            <a:avLst/>
          </a:prstGeom>
        </p:spPr>
      </p:pic>
    </p:spTree>
    <p:extLst>
      <p:ext uri="{BB962C8B-B14F-4D97-AF65-F5344CB8AC3E}">
        <p14:creationId xmlns:p14="http://schemas.microsoft.com/office/powerpoint/2010/main" val="1872072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2">
            <a:extLst>
              <a:ext uri="{FF2B5EF4-FFF2-40B4-BE49-F238E27FC236}">
                <a16:creationId xmlns:a16="http://schemas.microsoft.com/office/drawing/2014/main" id="{9BE73F3E-07BF-E779-057F-FDA841EC0B69}"/>
              </a:ext>
            </a:extLst>
          </p:cNvPr>
          <p:cNvSpPr txBox="1"/>
          <p:nvPr/>
        </p:nvSpPr>
        <p:spPr>
          <a:xfrm>
            <a:off x="5188000" y="1668585"/>
            <a:ext cx="5640009" cy="4138560"/>
          </a:xfrm>
          <a:prstGeom prst="rect">
            <a:avLst/>
          </a:prstGeom>
          <a:noFill/>
          <a:ln>
            <a:noFill/>
          </a:ln>
        </p:spPr>
        <p:txBody>
          <a:bodyPr lIns="90000" tIns="45000" rIns="90000" bIns="45000">
            <a:noAutofit/>
          </a:bodyPr>
          <a:lstStyle/>
          <a:p>
            <a:pPr marL="457200" indent="-457200">
              <a:lnSpc>
                <a:spcPct val="200000"/>
              </a:lnSpc>
              <a:buFont typeface="Wingdings" panose="05000000000000000000" pitchFamily="2" charset="2"/>
              <a:buChar char="q"/>
            </a:pPr>
            <a:r>
              <a:rPr lang="vi-VN" sz="2800" b="0" strike="noStrike" spc="-1" dirty="0">
                <a:solidFill>
                  <a:srgbClr val="002060"/>
                </a:solidFill>
                <a:latin typeface="Calibri"/>
              </a:rPr>
              <a:t>Tổng quan đề tài</a:t>
            </a:r>
          </a:p>
          <a:p>
            <a:pPr marL="457200" indent="-457200">
              <a:lnSpc>
                <a:spcPct val="200000"/>
              </a:lnSpc>
              <a:buFont typeface="Wingdings" panose="05000000000000000000" pitchFamily="2" charset="2"/>
              <a:buChar char="q"/>
            </a:pPr>
            <a:r>
              <a:rPr lang="vi-VN" sz="2800" b="0" strike="noStrike" spc="-1" dirty="0">
                <a:solidFill>
                  <a:srgbClr val="002060"/>
                </a:solidFill>
                <a:latin typeface="Calibri"/>
              </a:rPr>
              <a:t>Phân tích và thiết kế hệ thống </a:t>
            </a:r>
          </a:p>
          <a:p>
            <a:pPr marL="457200" indent="-457200">
              <a:lnSpc>
                <a:spcPct val="200000"/>
              </a:lnSpc>
              <a:buFont typeface="Wingdings" panose="05000000000000000000" pitchFamily="2" charset="2"/>
              <a:buChar char="q"/>
            </a:pPr>
            <a:r>
              <a:rPr lang="vi-VN" sz="2800" spc="-1" dirty="0">
                <a:solidFill>
                  <a:srgbClr val="002060"/>
                </a:solidFill>
                <a:latin typeface="Calibri"/>
              </a:rPr>
              <a:t>Kết quả thực hiện</a:t>
            </a:r>
          </a:p>
          <a:p>
            <a:pPr marL="457200" indent="-457200">
              <a:lnSpc>
                <a:spcPct val="200000"/>
              </a:lnSpc>
              <a:buFont typeface="Wingdings" panose="05000000000000000000" pitchFamily="2" charset="2"/>
              <a:buChar char="q"/>
            </a:pPr>
            <a:r>
              <a:rPr lang="vi-VN" sz="2800" b="0" strike="noStrike" spc="-1" dirty="0">
                <a:solidFill>
                  <a:srgbClr val="002060"/>
                </a:solidFill>
                <a:latin typeface="Calibri"/>
              </a:rPr>
              <a:t>Kết luận và phát triển </a:t>
            </a:r>
            <a:endParaRPr lang="en-US" sz="2800" b="0" strike="noStrike" spc="-1" dirty="0">
              <a:solidFill>
                <a:srgbClr val="002060"/>
              </a:solidFill>
              <a:latin typeface="Calibri"/>
            </a:endParaRPr>
          </a:p>
        </p:txBody>
      </p:sp>
      <p:sp>
        <p:nvSpPr>
          <p:cNvPr id="3" name="TextBox 2">
            <a:extLst>
              <a:ext uri="{FF2B5EF4-FFF2-40B4-BE49-F238E27FC236}">
                <a16:creationId xmlns:a16="http://schemas.microsoft.com/office/drawing/2014/main" id="{ADF1619D-4BB0-8681-D0C3-A9C99939668E}"/>
              </a:ext>
            </a:extLst>
          </p:cNvPr>
          <p:cNvSpPr txBox="1"/>
          <p:nvPr/>
        </p:nvSpPr>
        <p:spPr>
          <a:xfrm>
            <a:off x="5188000" y="800375"/>
            <a:ext cx="6098344" cy="584775"/>
          </a:xfrm>
          <a:prstGeom prst="rect">
            <a:avLst/>
          </a:prstGeom>
          <a:noFill/>
        </p:spPr>
        <p:txBody>
          <a:bodyPr wrap="square">
            <a:spAutoFit/>
          </a:bodyPr>
          <a:lstStyle/>
          <a:p>
            <a:pPr marL="457200" indent="-457200">
              <a:buFont typeface="Wingdings" panose="05000000000000000000" pitchFamily="2" charset="2"/>
              <a:buChar char="ü"/>
            </a:pPr>
            <a:r>
              <a:rPr lang="vi-VN" sz="3200" b="1" dirty="0">
                <a:solidFill>
                  <a:srgbClr val="002060"/>
                </a:solidFill>
                <a:latin typeface="Calibri" panose="020F0502020204030204" pitchFamily="34" charset="0"/>
                <a:cs typeface="Calibri" panose="020F0502020204030204" pitchFamily="34" charset="0"/>
              </a:rPr>
              <a:t>NỘI DUNG CHÍNH:</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A7136-A4A7-3508-4407-1B545D6D87FC}"/>
              </a:ext>
            </a:extLst>
          </p:cNvPr>
          <p:cNvSpPr>
            <a:spLocks noGrp="1"/>
          </p:cNvSpPr>
          <p:nvPr>
            <p:ph type="title"/>
          </p:nvPr>
        </p:nvSpPr>
        <p:spPr>
          <a:xfrm>
            <a:off x="586919" y="688129"/>
            <a:ext cx="10972440" cy="1144800"/>
          </a:xfrm>
        </p:spPr>
        <p:txBody>
          <a:bodyPr/>
          <a:lstStyle/>
          <a:p>
            <a:pPr algn="ctr"/>
            <a:r>
              <a:rPr lang="vi-VN" sz="6000" b="1" dirty="0">
                <a:solidFill>
                  <a:schemeClr val="bg1"/>
                </a:solidFill>
                <a:latin typeface="Calibri" panose="020F0502020204030204" pitchFamily="34" charset="0"/>
                <a:cs typeface="Calibri" panose="020F0502020204030204" pitchFamily="34" charset="0"/>
              </a:rPr>
              <a:t>ĐỒ ÁN TỐT NGHIỆP ĐẠI HỌC</a:t>
            </a:r>
            <a:endParaRPr lang="en-GB" sz="6000" b="1" dirty="0">
              <a:solidFill>
                <a:schemeClr val="bg1"/>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951F0BE6-EA80-59FE-9ABB-E0941B029CB8}"/>
              </a:ext>
            </a:extLst>
          </p:cNvPr>
          <p:cNvSpPr/>
          <p:nvPr/>
        </p:nvSpPr>
        <p:spPr>
          <a:xfrm>
            <a:off x="4038600" y="5928360"/>
            <a:ext cx="4069080" cy="636640"/>
          </a:xfrm>
          <a:prstGeom prst="round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C88D1F9-36AE-9A7F-2701-B713D1592FC6}"/>
              </a:ext>
            </a:extLst>
          </p:cNvPr>
          <p:cNvSpPr txBox="1"/>
          <p:nvPr/>
        </p:nvSpPr>
        <p:spPr>
          <a:xfrm>
            <a:off x="527969" y="4231894"/>
            <a:ext cx="11020196" cy="2462213"/>
          </a:xfrm>
          <a:prstGeom prst="rect">
            <a:avLst/>
          </a:prstGeom>
          <a:noFill/>
        </p:spPr>
        <p:txBody>
          <a:bodyPr wrap="none" rtlCol="0">
            <a:spAutoFit/>
          </a:bodyPr>
          <a:lstStyle/>
          <a:p>
            <a:pPr marL="0" indent="0">
              <a:lnSpc>
                <a:spcPct val="150000"/>
              </a:lnSpc>
              <a:buNone/>
            </a:pPr>
            <a:r>
              <a:rPr lang="vi-VN" sz="2800" b="1" dirty="0">
                <a:solidFill>
                  <a:schemeClr val="bg1"/>
                </a:solidFill>
                <a:latin typeface="Calibri" panose="020F0502020204030204" pitchFamily="34" charset="0"/>
                <a:cs typeface="Calibri" panose="020F0502020204030204" pitchFamily="34" charset="0"/>
              </a:rPr>
              <a:t>Đề tài:</a:t>
            </a:r>
            <a:r>
              <a:rPr lang="en-AU" sz="2800" b="1" dirty="0">
                <a:solidFill>
                  <a:schemeClr val="bg1"/>
                </a:solidFill>
                <a:latin typeface="Calibri" panose="020F0502020204030204" pitchFamily="34" charset="0"/>
                <a:cs typeface="Calibri" panose="020F0502020204030204" pitchFamily="34" charset="0"/>
              </a:rPr>
              <a:t> </a:t>
            </a:r>
          </a:p>
          <a:p>
            <a:pPr marL="0" indent="0" algn="ctr">
              <a:lnSpc>
                <a:spcPct val="150000"/>
              </a:lnSpc>
              <a:buNone/>
            </a:pPr>
            <a:r>
              <a:rPr lang="en-AU" sz="2800" b="1" dirty="0">
                <a:solidFill>
                  <a:schemeClr val="bg1"/>
                </a:solidFill>
                <a:latin typeface="Calibri" panose="020F0502020204030204" pitchFamily="34" charset="0"/>
                <a:cs typeface="Calibri" panose="020F0502020204030204" pitchFamily="34" charset="0"/>
              </a:rPr>
              <a:t>        </a:t>
            </a:r>
            <a:r>
              <a:rPr lang="vi-VN" sz="2800" b="1" dirty="0">
                <a:solidFill>
                  <a:schemeClr val="bg1"/>
                </a:solidFill>
                <a:latin typeface="Calibri" panose="020F0502020204030204" pitchFamily="34" charset="0"/>
                <a:cs typeface="Calibri" panose="020F0502020204030204" pitchFamily="34" charset="0"/>
              </a:rPr>
              <a:t>Thiết kế và xây dựng hệ thống quản lý thiết bị đầu cuối </a:t>
            </a:r>
            <a:r>
              <a:rPr lang="en-AU" sz="2800" b="1" dirty="0">
                <a:solidFill>
                  <a:schemeClr val="bg1"/>
                </a:solidFill>
                <a:latin typeface="Calibri" panose="020F0502020204030204" pitchFamily="34" charset="0"/>
                <a:cs typeface="Calibri" panose="020F0502020204030204" pitchFamily="34" charset="0"/>
              </a:rPr>
              <a:t>Smart </a:t>
            </a:r>
            <a:r>
              <a:rPr lang="vi-VN" sz="2800" b="1" dirty="0" err="1">
                <a:solidFill>
                  <a:schemeClr val="bg1"/>
                </a:solidFill>
                <a:latin typeface="Calibri" panose="020F0502020204030204" pitchFamily="34" charset="0"/>
                <a:cs typeface="Calibri" panose="020F0502020204030204" pitchFamily="34" charset="0"/>
              </a:rPr>
              <a:t>Box</a:t>
            </a:r>
            <a:r>
              <a:rPr lang="en-AU" sz="2800" b="1" dirty="0">
                <a:solidFill>
                  <a:schemeClr val="bg1"/>
                </a:solidFill>
                <a:latin typeface="Calibri" panose="020F0502020204030204" pitchFamily="34" charset="0"/>
                <a:cs typeface="Calibri" panose="020F0502020204030204" pitchFamily="34" charset="0"/>
              </a:rPr>
              <a:t>     </a:t>
            </a:r>
          </a:p>
          <a:p>
            <a:pPr marL="0" indent="0" algn="ctr">
              <a:lnSpc>
                <a:spcPct val="150000"/>
              </a:lnSpc>
              <a:buNone/>
            </a:pPr>
            <a:r>
              <a:rPr lang="vi-VN" sz="2800" b="1" dirty="0">
                <a:solidFill>
                  <a:schemeClr val="bg1"/>
                </a:solidFill>
                <a:latin typeface="Calibri" panose="020F0502020204030204" pitchFamily="34" charset="0"/>
                <a:cs typeface="Calibri" panose="020F0502020204030204" pitchFamily="34" charset="0"/>
              </a:rPr>
              <a:t>(Terminal </a:t>
            </a:r>
            <a:r>
              <a:rPr lang="vi-VN" sz="2800" b="1" dirty="0" err="1">
                <a:solidFill>
                  <a:schemeClr val="bg1"/>
                </a:solidFill>
                <a:latin typeface="Calibri" panose="020F0502020204030204" pitchFamily="34" charset="0"/>
                <a:cs typeface="Calibri" panose="020F0502020204030204" pitchFamily="34" charset="0"/>
              </a:rPr>
              <a:t>Management</a:t>
            </a:r>
            <a:r>
              <a:rPr lang="vi-VN" sz="2800" b="1" dirty="0">
                <a:solidFill>
                  <a:schemeClr val="bg1"/>
                </a:solidFill>
                <a:latin typeface="Calibri" panose="020F0502020204030204" pitchFamily="34" charset="0"/>
                <a:cs typeface="Calibri" panose="020F0502020204030204" pitchFamily="34" charset="0"/>
              </a:rPr>
              <a:t> </a:t>
            </a:r>
            <a:r>
              <a:rPr lang="vi-VN" sz="2800" b="1" dirty="0" err="1">
                <a:solidFill>
                  <a:schemeClr val="bg1"/>
                </a:solidFill>
                <a:latin typeface="Calibri" panose="020F0502020204030204" pitchFamily="34" charset="0"/>
                <a:cs typeface="Calibri" panose="020F0502020204030204" pitchFamily="34" charset="0"/>
              </a:rPr>
              <a:t>System</a:t>
            </a:r>
            <a:r>
              <a:rPr lang="vi-VN" sz="2800" b="1" dirty="0">
                <a:solidFill>
                  <a:schemeClr val="bg1"/>
                </a:solidFill>
                <a:latin typeface="Calibri" panose="020F0502020204030204" pitchFamily="34" charset="0"/>
                <a:cs typeface="Calibri" panose="020F0502020204030204" pitchFamily="34" charset="0"/>
              </a:rPr>
              <a:t>)</a:t>
            </a:r>
          </a:p>
          <a:p>
            <a:endParaRPr lang="en-GB" sz="2800" b="1" dirty="0"/>
          </a:p>
        </p:txBody>
      </p:sp>
      <p:sp>
        <p:nvSpPr>
          <p:cNvPr id="9" name="Rectangle: Rounded Corners 8">
            <a:extLst>
              <a:ext uri="{FF2B5EF4-FFF2-40B4-BE49-F238E27FC236}">
                <a16:creationId xmlns:a16="http://schemas.microsoft.com/office/drawing/2014/main" id="{6A8EF061-1968-6BB2-D72A-87B5FA6799AC}"/>
              </a:ext>
            </a:extLst>
          </p:cNvPr>
          <p:cNvSpPr/>
          <p:nvPr/>
        </p:nvSpPr>
        <p:spPr>
          <a:xfrm>
            <a:off x="3931702" y="2361651"/>
            <a:ext cx="4526317" cy="1755827"/>
          </a:xfrm>
          <a:prstGeom prst="round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btitle 2">
            <a:extLst>
              <a:ext uri="{FF2B5EF4-FFF2-40B4-BE49-F238E27FC236}">
                <a16:creationId xmlns:a16="http://schemas.microsoft.com/office/drawing/2014/main" id="{75E6FEFE-A80E-8327-E7BB-52EC6D92DFFA}"/>
              </a:ext>
            </a:extLst>
          </p:cNvPr>
          <p:cNvSpPr>
            <a:spLocks noGrp="1"/>
          </p:cNvSpPr>
          <p:nvPr>
            <p:ph type="subTitle"/>
          </p:nvPr>
        </p:nvSpPr>
        <p:spPr>
          <a:xfrm>
            <a:off x="75210" y="3976530"/>
            <a:ext cx="4526317" cy="336728"/>
          </a:xfrm>
        </p:spPr>
        <p:txBody>
          <a:bodyPr/>
          <a:lstStyle/>
          <a:p>
            <a:pPr marL="0" indent="0" algn="ctr">
              <a:buNone/>
            </a:pPr>
            <a:r>
              <a:rPr lang="vi-VN" sz="2400" b="1" dirty="0">
                <a:solidFill>
                  <a:schemeClr val="bg1"/>
                </a:solidFill>
                <a:latin typeface="Calibri" panose="020F0502020204030204" pitchFamily="34" charset="0"/>
                <a:cs typeface="Calibri" panose="020F0502020204030204" pitchFamily="34" charset="0"/>
              </a:rPr>
              <a:t>GVHD: TS. Phạm Doãn Tĩnh</a:t>
            </a:r>
            <a:endParaRPr lang="en-GB" sz="2400" b="1" dirty="0">
              <a:solidFill>
                <a:schemeClr val="bg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74922D7-CDB2-B278-54AC-B19B8D073ACA}"/>
              </a:ext>
            </a:extLst>
          </p:cNvPr>
          <p:cNvSpPr txBox="1"/>
          <p:nvPr/>
        </p:nvSpPr>
        <p:spPr>
          <a:xfrm>
            <a:off x="7190997" y="3943854"/>
            <a:ext cx="4215962" cy="461665"/>
          </a:xfrm>
          <a:prstGeom prst="rect">
            <a:avLst/>
          </a:prstGeom>
          <a:noFill/>
        </p:spPr>
        <p:txBody>
          <a:bodyPr wrap="none" rtlCol="0">
            <a:spAutoFit/>
          </a:bodyPr>
          <a:lstStyle/>
          <a:p>
            <a:r>
              <a:rPr lang="vi-VN" sz="2400" b="1" dirty="0">
                <a:solidFill>
                  <a:schemeClr val="bg1"/>
                </a:solidFill>
                <a:latin typeface="Calibri" panose="020F0502020204030204" pitchFamily="34" charset="0"/>
                <a:cs typeface="Calibri" panose="020F0502020204030204" pitchFamily="34" charset="0"/>
              </a:rPr>
              <a:t>Nguyễn Thành Chung 20192724</a:t>
            </a:r>
            <a:endParaRPr lang="en-GB" sz="2400" b="1" dirty="0"/>
          </a:p>
        </p:txBody>
      </p:sp>
      <p:pic>
        <p:nvPicPr>
          <p:cNvPr id="17" name="Picture 16">
            <a:extLst>
              <a:ext uri="{FF2B5EF4-FFF2-40B4-BE49-F238E27FC236}">
                <a16:creationId xmlns:a16="http://schemas.microsoft.com/office/drawing/2014/main" id="{B7FCF845-0416-EE6A-F262-DE2C3447E827}"/>
              </a:ext>
            </a:extLst>
          </p:cNvPr>
          <p:cNvPicPr>
            <a:picLocks noChangeAspect="1"/>
          </p:cNvPicPr>
          <p:nvPr/>
        </p:nvPicPr>
        <p:blipFill>
          <a:blip r:embed="rId3"/>
          <a:stretch>
            <a:fillRect/>
          </a:stretch>
        </p:blipFill>
        <p:spPr>
          <a:xfrm>
            <a:off x="4601527" y="2411594"/>
            <a:ext cx="2943225" cy="1200150"/>
          </a:xfrm>
          <a:prstGeom prst="rect">
            <a:avLst/>
          </a:prstGeom>
        </p:spPr>
      </p:pic>
    </p:spTree>
    <p:extLst>
      <p:ext uri="{BB962C8B-B14F-4D97-AF65-F5344CB8AC3E}">
        <p14:creationId xmlns:p14="http://schemas.microsoft.com/office/powerpoint/2010/main" val="168653612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3" descr="Text&#10;&#10;Description automatically generated"/>
          <p:cNvPicPr/>
          <p:nvPr/>
        </p:nvPicPr>
        <p:blipFill>
          <a:blip r:embed="rId3"/>
          <a:stretch/>
        </p:blipFill>
        <p:spPr>
          <a:xfrm>
            <a:off x="392040" y="271440"/>
            <a:ext cx="3174120" cy="1153080"/>
          </a:xfrm>
          <a:prstGeom prst="rect">
            <a:avLst/>
          </a:prstGeom>
          <a:ln>
            <a:noFill/>
          </a:ln>
        </p:spPr>
      </p:pic>
      <p:sp>
        <p:nvSpPr>
          <p:cNvPr id="15" name="Flowchart: Connector 14">
            <a:extLst>
              <a:ext uri="{FF2B5EF4-FFF2-40B4-BE49-F238E27FC236}">
                <a16:creationId xmlns:a16="http://schemas.microsoft.com/office/drawing/2014/main" id="{22096A06-CE6A-EE20-5F7F-DF99C0824B5F}"/>
              </a:ext>
            </a:extLst>
          </p:cNvPr>
          <p:cNvSpPr/>
          <p:nvPr/>
        </p:nvSpPr>
        <p:spPr>
          <a:xfrm>
            <a:off x="6768729" y="1798588"/>
            <a:ext cx="2813538" cy="2672861"/>
          </a:xfrm>
          <a:prstGeom prst="flowChartConnector">
            <a:avLst/>
          </a:prstGeom>
          <a:solidFill>
            <a:srgbClr val="003366"/>
          </a:solidFill>
          <a:ln>
            <a:noFill/>
          </a:ln>
          <a:effectLst>
            <a:outerShdw blurRad="76200" dir="18900000" sy="23000" kx="-1200000" algn="bl" rotWithShape="0">
              <a:prstClr val="black">
                <a:alpha val="20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i="1" dirty="0">
                <a:solidFill>
                  <a:schemeClr val="bg1"/>
                </a:solidFill>
                <a:latin typeface="+mj-lt"/>
              </a:rPr>
              <a:t>01</a:t>
            </a:r>
            <a:endParaRPr lang="ru-RU" sz="11500" b="1" i="1" dirty="0">
              <a:solidFill>
                <a:schemeClr val="bg1"/>
              </a:solidFill>
              <a:latin typeface="+mj-lt"/>
            </a:endParaRPr>
          </a:p>
        </p:txBody>
      </p:sp>
      <p:sp>
        <p:nvSpPr>
          <p:cNvPr id="23" name="TextBox 22">
            <a:extLst>
              <a:ext uri="{FF2B5EF4-FFF2-40B4-BE49-F238E27FC236}">
                <a16:creationId xmlns:a16="http://schemas.microsoft.com/office/drawing/2014/main" id="{E82E3EF3-757A-0266-AA95-08AA8971BDB5}"/>
              </a:ext>
            </a:extLst>
          </p:cNvPr>
          <p:cNvSpPr txBox="1"/>
          <p:nvPr/>
        </p:nvSpPr>
        <p:spPr>
          <a:xfrm>
            <a:off x="340341" y="1967061"/>
            <a:ext cx="5755659" cy="3046988"/>
          </a:xfrm>
          <a:prstGeom prst="rect">
            <a:avLst/>
          </a:prstGeom>
          <a:noFill/>
        </p:spPr>
        <p:txBody>
          <a:bodyPr wrap="square" rtlCol="0">
            <a:spAutoFit/>
          </a:bodyPr>
          <a:lstStyle/>
          <a:p>
            <a:pPr algn="ctr"/>
            <a:r>
              <a:rPr lang="vi-VN" sz="4400" b="1" dirty="0">
                <a:solidFill>
                  <a:srgbClr val="002060"/>
                </a:solidFill>
              </a:rPr>
              <a:t>Tổng quan đề tài </a:t>
            </a:r>
          </a:p>
          <a:p>
            <a:pPr algn="ctr"/>
            <a:endParaRPr lang="en-GB" sz="3600" b="1" dirty="0">
              <a:solidFill>
                <a:srgbClr val="002060"/>
              </a:solidFill>
            </a:endParaRPr>
          </a:p>
          <a:p>
            <a:pPr marL="0" indent="0" algn="ctr">
              <a:buNone/>
            </a:pPr>
            <a:r>
              <a:rPr lang="vi-VN" sz="2800" dirty="0">
                <a:solidFill>
                  <a:srgbClr val="002060"/>
                </a:solidFill>
              </a:rPr>
              <a:t>Giới thiệu chung về hệ thống </a:t>
            </a:r>
            <a:r>
              <a:rPr lang="vi-VN" sz="2800" dirty="0">
                <a:solidFill>
                  <a:srgbClr val="002060"/>
                </a:solidFill>
                <a:latin typeface="Calibri" panose="020F0502020204030204" pitchFamily="34" charset="0"/>
                <a:cs typeface="Calibri" panose="020F0502020204030204" pitchFamily="34" charset="0"/>
              </a:rPr>
              <a:t>quản lý thiết bị đầu cuối </a:t>
            </a:r>
            <a:r>
              <a:rPr lang="en-AU" sz="2800" dirty="0">
                <a:solidFill>
                  <a:srgbClr val="002060"/>
                </a:solidFill>
                <a:latin typeface="Calibri" panose="020F0502020204030204" pitchFamily="34" charset="0"/>
                <a:cs typeface="Calibri" panose="020F0502020204030204" pitchFamily="34" charset="0"/>
              </a:rPr>
              <a:t>Smart</a:t>
            </a:r>
            <a:r>
              <a:rPr lang="vi-VN" sz="2800" dirty="0">
                <a:solidFill>
                  <a:srgbClr val="002060"/>
                </a:solidFill>
                <a:latin typeface="Calibri" panose="020F0502020204030204" pitchFamily="34" charset="0"/>
                <a:cs typeface="Calibri" panose="020F0502020204030204" pitchFamily="34" charset="0"/>
              </a:rPr>
              <a:t> </a:t>
            </a:r>
            <a:r>
              <a:rPr lang="vi-VN" sz="2800" dirty="0" err="1">
                <a:solidFill>
                  <a:srgbClr val="002060"/>
                </a:solidFill>
                <a:latin typeface="Calibri" panose="020F0502020204030204" pitchFamily="34" charset="0"/>
                <a:cs typeface="Calibri" panose="020F0502020204030204" pitchFamily="34" charset="0"/>
              </a:rPr>
              <a:t>Box</a:t>
            </a:r>
            <a:r>
              <a:rPr lang="vi-VN" sz="2800" dirty="0">
                <a:solidFill>
                  <a:srgbClr val="002060"/>
                </a:solidFill>
                <a:latin typeface="Calibri" panose="020F0502020204030204" pitchFamily="34" charset="0"/>
                <a:cs typeface="Calibri" panose="020F0502020204030204" pitchFamily="34" charset="0"/>
              </a:rPr>
              <a:t> </a:t>
            </a:r>
          </a:p>
          <a:p>
            <a:pPr marL="0" indent="0" algn="ctr">
              <a:buNone/>
            </a:pPr>
            <a:r>
              <a:rPr lang="vi-VN" sz="2800" dirty="0">
                <a:solidFill>
                  <a:srgbClr val="002060"/>
                </a:solidFill>
                <a:latin typeface="Calibri" panose="020F0502020204030204" pitchFamily="34" charset="0"/>
                <a:cs typeface="Calibri" panose="020F0502020204030204" pitchFamily="34" charset="0"/>
              </a:rPr>
              <a:t>(Terminal </a:t>
            </a:r>
            <a:r>
              <a:rPr lang="vi-VN" sz="2800" dirty="0" err="1">
                <a:solidFill>
                  <a:srgbClr val="002060"/>
                </a:solidFill>
                <a:latin typeface="Calibri" panose="020F0502020204030204" pitchFamily="34" charset="0"/>
                <a:cs typeface="Calibri" panose="020F0502020204030204" pitchFamily="34" charset="0"/>
              </a:rPr>
              <a:t>Management</a:t>
            </a:r>
            <a:r>
              <a:rPr lang="vi-VN" sz="2800" dirty="0">
                <a:solidFill>
                  <a:srgbClr val="002060"/>
                </a:solidFill>
                <a:latin typeface="Calibri" panose="020F0502020204030204" pitchFamily="34" charset="0"/>
                <a:cs typeface="Calibri" panose="020F0502020204030204" pitchFamily="34" charset="0"/>
              </a:rPr>
              <a:t> </a:t>
            </a:r>
            <a:r>
              <a:rPr lang="vi-VN" sz="2800" dirty="0" err="1">
                <a:solidFill>
                  <a:srgbClr val="002060"/>
                </a:solidFill>
                <a:latin typeface="Calibri" panose="020F0502020204030204" pitchFamily="34" charset="0"/>
                <a:cs typeface="Calibri" panose="020F0502020204030204" pitchFamily="34" charset="0"/>
              </a:rPr>
              <a:t>System</a:t>
            </a:r>
            <a:r>
              <a:rPr lang="vi-VN" sz="2800" dirty="0">
                <a:solidFill>
                  <a:srgbClr val="002060"/>
                </a:solidFill>
                <a:latin typeface="Calibri" panose="020F0502020204030204" pitchFamily="34" charset="0"/>
                <a:cs typeface="Calibri" panose="020F0502020204030204" pitchFamily="34" charset="0"/>
              </a:rPr>
              <a:t>)</a:t>
            </a:r>
          </a:p>
          <a:p>
            <a:endParaRPr lang="en-GB" sz="2800" dirty="0">
              <a:solidFill>
                <a:srgbClr val="002060"/>
              </a:solidFill>
            </a:endParaRPr>
          </a:p>
        </p:txBody>
      </p:sp>
      <p:grpSp>
        <p:nvGrpSpPr>
          <p:cNvPr id="25" name="Google Shape;356;p39">
            <a:extLst>
              <a:ext uri="{FF2B5EF4-FFF2-40B4-BE49-F238E27FC236}">
                <a16:creationId xmlns:a16="http://schemas.microsoft.com/office/drawing/2014/main" id="{C8BC6EAE-D1EC-8324-D2C6-46BA20BA55D8}"/>
              </a:ext>
            </a:extLst>
          </p:cNvPr>
          <p:cNvGrpSpPr/>
          <p:nvPr/>
        </p:nvGrpSpPr>
        <p:grpSpPr>
          <a:xfrm>
            <a:off x="668457" y="2143003"/>
            <a:ext cx="347107" cy="438984"/>
            <a:chOff x="584925" y="238125"/>
            <a:chExt cx="415200" cy="525100"/>
          </a:xfrm>
          <a:solidFill>
            <a:srgbClr val="002060"/>
          </a:solidFill>
        </p:grpSpPr>
        <p:sp>
          <p:nvSpPr>
            <p:cNvPr id="26" name="Google Shape;357;p39">
              <a:extLst>
                <a:ext uri="{FF2B5EF4-FFF2-40B4-BE49-F238E27FC236}">
                  <a16:creationId xmlns:a16="http://schemas.microsoft.com/office/drawing/2014/main" id="{5DCC4377-40A3-3D27-CE9A-513E59CF1075}"/>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7" name="Google Shape;358;p39">
              <a:extLst>
                <a:ext uri="{FF2B5EF4-FFF2-40B4-BE49-F238E27FC236}">
                  <a16:creationId xmlns:a16="http://schemas.microsoft.com/office/drawing/2014/main" id="{E6077516-B400-A17C-24D6-93BBB39CD30D}"/>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8" name="Google Shape;359;p39">
              <a:extLst>
                <a:ext uri="{FF2B5EF4-FFF2-40B4-BE49-F238E27FC236}">
                  <a16:creationId xmlns:a16="http://schemas.microsoft.com/office/drawing/2014/main" id="{3150D7D2-E224-52ED-84EF-5DA8D1CA87C9}"/>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9" name="Google Shape;360;p39">
              <a:extLst>
                <a:ext uri="{FF2B5EF4-FFF2-40B4-BE49-F238E27FC236}">
                  <a16:creationId xmlns:a16="http://schemas.microsoft.com/office/drawing/2014/main" id="{FD71E87C-EA67-9B05-79B2-15822CC39749}"/>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0" name="Google Shape;361;p39">
              <a:extLst>
                <a:ext uri="{FF2B5EF4-FFF2-40B4-BE49-F238E27FC236}">
                  <a16:creationId xmlns:a16="http://schemas.microsoft.com/office/drawing/2014/main" id="{EEFA7273-61DB-15F5-B0BD-D25BD464FCB7}"/>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 name="Google Shape;362;p39">
              <a:extLst>
                <a:ext uri="{FF2B5EF4-FFF2-40B4-BE49-F238E27FC236}">
                  <a16:creationId xmlns:a16="http://schemas.microsoft.com/office/drawing/2014/main" id="{EDD5587C-6648-30A4-6ED1-953DD77A7C07}"/>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reeform 1"/>
          <p:cNvSpPr/>
          <p:nvPr/>
        </p:nvSpPr>
        <p:spPr>
          <a:xfrm>
            <a:off x="3209399" y="1974180"/>
            <a:ext cx="45719" cy="360"/>
          </a:xfrm>
          <a:custGeom>
            <a:avLst/>
            <a:gdLst/>
            <a:ahLst/>
            <a:cxnLst/>
            <a:rect l="0" t="0" r="r" b="b"/>
            <a:pathLst>
              <a:path w="1" h="1">
                <a:moveTo>
                  <a:pt x="0" y="0"/>
                </a:moveTo>
                <a:lnTo>
                  <a:pt x="0" y="0"/>
                </a:lnTo>
              </a:path>
            </a:pathLst>
          </a:custGeom>
          <a:ln/>
        </p:spPr>
      </p:sp>
      <p:sp>
        <p:nvSpPr>
          <p:cNvPr id="20" name="Rectangle 19">
            <a:extLst>
              <a:ext uri="{FF2B5EF4-FFF2-40B4-BE49-F238E27FC236}">
                <a16:creationId xmlns:a16="http://schemas.microsoft.com/office/drawing/2014/main" id="{9D8A00DB-F35A-E2C5-AF78-A24AE84A16B2}"/>
              </a:ext>
            </a:extLst>
          </p:cNvPr>
          <p:cNvSpPr/>
          <p:nvPr/>
        </p:nvSpPr>
        <p:spPr>
          <a:xfrm>
            <a:off x="0" y="6101537"/>
            <a:ext cx="12192000" cy="6436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i="1">
                <a:solidFill>
                  <a:srgbClr val="003366"/>
                </a:solidFill>
                <a:latin typeface="Calibri" panose="020F0502020204030204" pitchFamily="34" charset="0"/>
                <a:cs typeface="Calibri" panose="020F0502020204030204" pitchFamily="34" charset="0"/>
              </a:rPr>
              <a:t>Nhu cầu giải trí nghe nhìn của con người ngày càng gia tăng</a:t>
            </a:r>
            <a:endParaRPr lang="en-GB" sz="2800" b="1" i="1">
              <a:solidFill>
                <a:srgbClr val="003366"/>
              </a:solidFill>
              <a:latin typeface="Calibri" panose="020F0502020204030204" pitchFamily="34" charset="0"/>
              <a:cs typeface="Calibri" panose="020F0502020204030204" pitchFamily="34" charset="0"/>
            </a:endParaRPr>
          </a:p>
        </p:txBody>
      </p:sp>
      <p:pic>
        <p:nvPicPr>
          <p:cNvPr id="23" name="Picture 22" descr="A screen shot of a television&#10;&#10;Description automatically generated">
            <a:extLst>
              <a:ext uri="{FF2B5EF4-FFF2-40B4-BE49-F238E27FC236}">
                <a16:creationId xmlns:a16="http://schemas.microsoft.com/office/drawing/2014/main" id="{222032F9-FD95-9BF3-5980-CDB671C51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99" y="3429000"/>
            <a:ext cx="4305316" cy="2466741"/>
          </a:xfrm>
          <a:prstGeom prst="rect">
            <a:avLst/>
          </a:prstGeom>
        </p:spPr>
      </p:pic>
      <p:sp>
        <p:nvSpPr>
          <p:cNvPr id="28" name="Rectangle 27">
            <a:extLst>
              <a:ext uri="{FF2B5EF4-FFF2-40B4-BE49-F238E27FC236}">
                <a16:creationId xmlns:a16="http://schemas.microsoft.com/office/drawing/2014/main" id="{0BBB911D-26F3-DE7F-F497-0757C95C0972}"/>
              </a:ext>
            </a:extLst>
          </p:cNvPr>
          <p:cNvSpPr/>
          <p:nvPr/>
        </p:nvSpPr>
        <p:spPr>
          <a:xfrm>
            <a:off x="0" y="734355"/>
            <a:ext cx="12192000" cy="6436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descr="A close-up of a logo&#10;&#10;Description automatically generated">
            <a:extLst>
              <a:ext uri="{FF2B5EF4-FFF2-40B4-BE49-F238E27FC236}">
                <a16:creationId xmlns:a16="http://schemas.microsoft.com/office/drawing/2014/main" id="{24CD677D-C7A5-68CC-E9EE-63680FF59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345" y="797627"/>
            <a:ext cx="4249204" cy="2395974"/>
          </a:xfrm>
          <a:prstGeom prst="rect">
            <a:avLst/>
          </a:prstGeom>
        </p:spPr>
      </p:pic>
      <p:pic>
        <p:nvPicPr>
          <p:cNvPr id="30" name="Picture 29" descr="A logo on a green background&#10;&#10;Description automatically generated">
            <a:extLst>
              <a:ext uri="{FF2B5EF4-FFF2-40B4-BE49-F238E27FC236}">
                <a16:creationId xmlns:a16="http://schemas.microsoft.com/office/drawing/2014/main" id="{AEC35DDF-2960-C25D-95E4-F168E522C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199" y="807151"/>
            <a:ext cx="4327456" cy="2434196"/>
          </a:xfrm>
          <a:prstGeom prst="rect">
            <a:avLst/>
          </a:prstGeom>
        </p:spPr>
      </p:pic>
      <p:sp>
        <p:nvSpPr>
          <p:cNvPr id="6" name="TextBox 5">
            <a:extLst>
              <a:ext uri="{FF2B5EF4-FFF2-40B4-BE49-F238E27FC236}">
                <a16:creationId xmlns:a16="http://schemas.microsoft.com/office/drawing/2014/main" id="{D9466A94-91D6-0442-1E5C-FC4EEE676844}"/>
              </a:ext>
            </a:extLst>
          </p:cNvPr>
          <p:cNvSpPr txBox="1"/>
          <p:nvPr/>
        </p:nvSpPr>
        <p:spPr>
          <a:xfrm>
            <a:off x="86829" y="112853"/>
            <a:ext cx="12018341" cy="461665"/>
          </a:xfrm>
          <a:prstGeom prst="rect">
            <a:avLst/>
          </a:prstGeom>
          <a:noFill/>
        </p:spPr>
        <p:txBody>
          <a:bodyPr wrap="square">
            <a:spAutoFit/>
          </a:bodyPr>
          <a:lstStyle/>
          <a:p>
            <a:r>
              <a:rPr lang="vi-VN" sz="2400" b="1">
                <a:solidFill>
                  <a:schemeClr val="bg1"/>
                </a:solidFill>
                <a:latin typeface="Calibri" panose="020F0502020204030204" pitchFamily="34" charset="0"/>
                <a:cs typeface="Calibri" panose="020F0502020204030204" pitchFamily="34" charset="0"/>
              </a:rPr>
              <a:t>1.1 ĐẶT VẤN ĐỀ </a:t>
            </a:r>
            <a:endParaRPr lang="en-GB" sz="2400" b="1" dirty="0">
              <a:solidFill>
                <a:schemeClr val="bg1"/>
              </a:solidFill>
              <a:latin typeface="Calibri" panose="020F0502020204030204" pitchFamily="34" charset="0"/>
              <a:cs typeface="Calibri" panose="020F0502020204030204" pitchFamily="34" charset="0"/>
            </a:endParaRPr>
          </a:p>
        </p:txBody>
      </p:sp>
      <p:pic>
        <p:nvPicPr>
          <p:cNvPr id="2" name="Picture 1" descr="A logo of a company&#10;&#10;Description automatically generated">
            <a:extLst>
              <a:ext uri="{FF2B5EF4-FFF2-40B4-BE49-F238E27FC236}">
                <a16:creationId xmlns:a16="http://schemas.microsoft.com/office/drawing/2014/main" id="{0DB6AC6F-A339-103F-399C-29FCA000D9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4485" y="3436799"/>
            <a:ext cx="4227064" cy="2458942"/>
          </a:xfrm>
          <a:prstGeom prst="rect">
            <a:avLst/>
          </a:prstGeom>
        </p:spPr>
      </p:pic>
      <p:sp>
        <p:nvSpPr>
          <p:cNvPr id="4" name="TextBox 3">
            <a:extLst>
              <a:ext uri="{FF2B5EF4-FFF2-40B4-BE49-F238E27FC236}">
                <a16:creationId xmlns:a16="http://schemas.microsoft.com/office/drawing/2014/main" id="{095B5DFD-F7F9-DB82-10A1-11E07C8EF17C}"/>
              </a:ext>
            </a:extLst>
          </p:cNvPr>
          <p:cNvSpPr txBox="1"/>
          <p:nvPr/>
        </p:nvSpPr>
        <p:spPr>
          <a:xfrm>
            <a:off x="-87133" y="1537802"/>
            <a:ext cx="1597097" cy="954107"/>
          </a:xfrm>
          <a:prstGeom prst="rect">
            <a:avLst/>
          </a:prstGeom>
          <a:noFill/>
        </p:spPr>
        <p:txBody>
          <a:bodyPr wrap="square">
            <a:spAutoFit/>
          </a:bodyPr>
          <a:lstStyle/>
          <a:p>
            <a:pPr algn="ctr"/>
            <a:r>
              <a:rPr lang="vi-VN" sz="2800" b="1">
                <a:solidFill>
                  <a:srgbClr val="003366"/>
                </a:solidFill>
                <a:latin typeface="Calibri" panose="020F0502020204030204" pitchFamily="34" charset="0"/>
                <a:cs typeface="Calibri" panose="020F0502020204030204" pitchFamily="34" charset="0"/>
              </a:rPr>
              <a:t>Watch a movie</a:t>
            </a:r>
            <a:endParaRPr lang="en-GB" sz="2800" b="1">
              <a:solidFill>
                <a:srgbClr val="003366"/>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BC07C2A-C965-A80E-CB87-86CAF03F2B60}"/>
              </a:ext>
            </a:extLst>
          </p:cNvPr>
          <p:cNvSpPr txBox="1"/>
          <p:nvPr/>
        </p:nvSpPr>
        <p:spPr>
          <a:xfrm>
            <a:off x="-32554" y="4203914"/>
            <a:ext cx="1597097" cy="523220"/>
          </a:xfrm>
          <a:prstGeom prst="rect">
            <a:avLst/>
          </a:prstGeom>
          <a:noFill/>
        </p:spPr>
        <p:txBody>
          <a:bodyPr wrap="square">
            <a:spAutoFit/>
          </a:bodyPr>
          <a:lstStyle/>
          <a:p>
            <a:pPr algn="ctr"/>
            <a:r>
              <a:rPr lang="vi-VN" sz="2800" b="1">
                <a:solidFill>
                  <a:srgbClr val="003366"/>
                </a:solidFill>
                <a:latin typeface="Calibri" panose="020F0502020204030204" pitchFamily="34" charset="0"/>
                <a:cs typeface="Calibri" panose="020F0502020204030204" pitchFamily="34" charset="0"/>
              </a:rPr>
              <a:t>Gaming</a:t>
            </a:r>
            <a:endParaRPr lang="en-GB" sz="2800" b="1">
              <a:solidFill>
                <a:srgbClr val="003366"/>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BD97BD-25F6-A11F-488B-65790EB0E74C}"/>
              </a:ext>
            </a:extLst>
          </p:cNvPr>
          <p:cNvSpPr txBox="1"/>
          <p:nvPr/>
        </p:nvSpPr>
        <p:spPr>
          <a:xfrm>
            <a:off x="10574802" y="1520645"/>
            <a:ext cx="1597097" cy="954107"/>
          </a:xfrm>
          <a:prstGeom prst="rect">
            <a:avLst/>
          </a:prstGeom>
          <a:noFill/>
        </p:spPr>
        <p:txBody>
          <a:bodyPr wrap="square">
            <a:spAutoFit/>
          </a:bodyPr>
          <a:lstStyle/>
          <a:p>
            <a:pPr algn="ctr"/>
            <a:r>
              <a:rPr lang="vi-VN" sz="2800" b="1">
                <a:solidFill>
                  <a:srgbClr val="003366"/>
                </a:solidFill>
                <a:latin typeface="Calibri" panose="020F0502020204030204" pitchFamily="34" charset="0"/>
                <a:cs typeface="Calibri" panose="020F0502020204030204" pitchFamily="34" charset="0"/>
              </a:rPr>
              <a:t>Listening to music</a:t>
            </a:r>
            <a:endParaRPr lang="en-GB" sz="2800" b="1">
              <a:solidFill>
                <a:srgbClr val="003366"/>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FAEC067-49BF-BE61-6080-A15DFF7A8CAB}"/>
              </a:ext>
            </a:extLst>
          </p:cNvPr>
          <p:cNvSpPr txBox="1"/>
          <p:nvPr/>
        </p:nvSpPr>
        <p:spPr>
          <a:xfrm>
            <a:off x="10574802" y="4343983"/>
            <a:ext cx="1597097" cy="523220"/>
          </a:xfrm>
          <a:prstGeom prst="rect">
            <a:avLst/>
          </a:prstGeom>
          <a:noFill/>
        </p:spPr>
        <p:txBody>
          <a:bodyPr wrap="square">
            <a:spAutoFit/>
          </a:bodyPr>
          <a:lstStyle/>
          <a:p>
            <a:pPr algn="ctr"/>
            <a:r>
              <a:rPr lang="vi-VN" sz="2800" b="1">
                <a:solidFill>
                  <a:srgbClr val="003366"/>
                </a:solidFill>
                <a:latin typeface="Calibri" panose="020F0502020204030204" pitchFamily="34" charset="0"/>
                <a:cs typeface="Calibri" panose="020F0502020204030204" pitchFamily="34" charset="0"/>
              </a:rPr>
              <a:t>TV show</a:t>
            </a:r>
            <a:endParaRPr lang="en-GB" sz="2800" b="1">
              <a:solidFill>
                <a:srgbClr val="00336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039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reeform 1"/>
          <p:cNvSpPr/>
          <p:nvPr/>
        </p:nvSpPr>
        <p:spPr>
          <a:xfrm>
            <a:off x="6723019" y="2164680"/>
            <a:ext cx="45719" cy="360"/>
          </a:xfrm>
          <a:custGeom>
            <a:avLst/>
            <a:gdLst/>
            <a:ahLst/>
            <a:cxnLst/>
            <a:rect l="0" t="0" r="r" b="b"/>
            <a:pathLst>
              <a:path w="1" h="1">
                <a:moveTo>
                  <a:pt x="0" y="0"/>
                </a:moveTo>
                <a:lnTo>
                  <a:pt x="0" y="0"/>
                </a:lnTo>
              </a:path>
            </a:pathLst>
          </a:custGeom>
          <a:ln/>
        </p:spPr>
      </p:sp>
      <p:sp>
        <p:nvSpPr>
          <p:cNvPr id="311" name="TextShape 2"/>
          <p:cNvSpPr txBox="1"/>
          <p:nvPr/>
        </p:nvSpPr>
        <p:spPr>
          <a:xfrm>
            <a:off x="3852379" y="1545365"/>
            <a:ext cx="4487241" cy="4138560"/>
          </a:xfrm>
          <a:prstGeom prst="rect">
            <a:avLst/>
          </a:prstGeom>
          <a:noFill/>
          <a:ln>
            <a:noFill/>
          </a:ln>
        </p:spPr>
        <p:txBody>
          <a:bodyPr lIns="90000" tIns="45000" rIns="90000" bIns="45000">
            <a:noAutofit/>
          </a:bodyPr>
          <a:lstStyle/>
          <a:p>
            <a:pPr>
              <a:lnSpc>
                <a:spcPct val="150000"/>
              </a:lnSpc>
            </a:pPr>
            <a:r>
              <a:rPr lang="vi-VN" sz="2800" b="0" strike="noStrike" spc="-1" dirty="0" err="1">
                <a:solidFill>
                  <a:srgbClr val="002060"/>
                </a:solidFill>
                <a:latin typeface="Calibri"/>
              </a:rPr>
              <a:t>Set-top</a:t>
            </a:r>
            <a:r>
              <a:rPr lang="vi-VN" sz="2800" b="0" strike="noStrike" spc="-1" dirty="0">
                <a:solidFill>
                  <a:srgbClr val="002060"/>
                </a:solidFill>
                <a:latin typeface="Calibri"/>
              </a:rPr>
              <a:t> </a:t>
            </a:r>
            <a:r>
              <a:rPr lang="vi-VN" sz="2800" b="0" strike="noStrike" spc="-1" dirty="0" err="1">
                <a:solidFill>
                  <a:srgbClr val="002060"/>
                </a:solidFill>
                <a:latin typeface="Calibri"/>
              </a:rPr>
              <a:t>Box</a:t>
            </a:r>
            <a:r>
              <a:rPr lang="vi-VN" sz="2800" b="0" strike="noStrike" spc="-1" dirty="0">
                <a:solidFill>
                  <a:srgbClr val="002060"/>
                </a:solidFill>
                <a:latin typeface="Calibri"/>
              </a:rPr>
              <a:t> là thiết bị gì ?</a:t>
            </a:r>
            <a:endParaRPr lang="en-US" sz="2800" b="0" strike="noStrike" spc="-1" dirty="0">
              <a:solidFill>
                <a:srgbClr val="002060"/>
              </a:solidFill>
              <a:latin typeface="Calibri"/>
            </a:endParaRPr>
          </a:p>
        </p:txBody>
      </p:sp>
      <p:sp>
        <p:nvSpPr>
          <p:cNvPr id="3" name="TextBox 2">
            <a:extLst>
              <a:ext uri="{FF2B5EF4-FFF2-40B4-BE49-F238E27FC236}">
                <a16:creationId xmlns:a16="http://schemas.microsoft.com/office/drawing/2014/main" id="{949586CC-F1D0-10D0-6983-404AC450B618}"/>
              </a:ext>
            </a:extLst>
          </p:cNvPr>
          <p:cNvSpPr txBox="1"/>
          <p:nvPr/>
        </p:nvSpPr>
        <p:spPr>
          <a:xfrm>
            <a:off x="338759" y="960590"/>
            <a:ext cx="7313879" cy="584775"/>
          </a:xfrm>
          <a:prstGeom prst="rect">
            <a:avLst/>
          </a:prstGeom>
          <a:noFill/>
        </p:spPr>
        <p:txBody>
          <a:bodyPr wrap="square">
            <a:spAutoFit/>
          </a:bodyPr>
          <a:lstStyle/>
          <a:p>
            <a:r>
              <a:rPr lang="vi-VN" sz="3200" b="1" dirty="0">
                <a:solidFill>
                  <a:srgbClr val="002060"/>
                </a:solidFill>
                <a:latin typeface="Calibri" panose="020F0502020204030204" pitchFamily="34" charset="0"/>
                <a:cs typeface="Calibri" panose="020F0502020204030204" pitchFamily="34" charset="0"/>
              </a:rPr>
              <a:t>1.2 Giới </a:t>
            </a:r>
            <a:r>
              <a:rPr lang="vi-VN" sz="3200" b="1">
                <a:solidFill>
                  <a:srgbClr val="002060"/>
                </a:solidFill>
                <a:latin typeface="Calibri" panose="020F0502020204030204" pitchFamily="34" charset="0"/>
                <a:cs typeface="Calibri" panose="020F0502020204030204" pitchFamily="34" charset="0"/>
              </a:rPr>
              <a:t>thiệu Chung:</a:t>
            </a:r>
            <a:endParaRPr lang="vi-VN" sz="3200" b="1" dirty="0">
              <a:solidFill>
                <a:srgbClr val="002060"/>
              </a:solidFill>
              <a:latin typeface="Calibri" panose="020F0502020204030204" pitchFamily="34" charset="0"/>
              <a:cs typeface="Calibri" panose="020F0502020204030204" pitchFamily="34" charset="0"/>
            </a:endParaRPr>
          </a:p>
        </p:txBody>
      </p:sp>
      <p:sp>
        <p:nvSpPr>
          <p:cNvPr id="14" name="TextShape 2">
            <a:extLst>
              <a:ext uri="{FF2B5EF4-FFF2-40B4-BE49-F238E27FC236}">
                <a16:creationId xmlns:a16="http://schemas.microsoft.com/office/drawing/2014/main" id="{C524212C-CE1D-C6BF-AB33-DAC6C9234B24}"/>
              </a:ext>
            </a:extLst>
          </p:cNvPr>
          <p:cNvSpPr txBox="1"/>
          <p:nvPr/>
        </p:nvSpPr>
        <p:spPr>
          <a:xfrm>
            <a:off x="4830141" y="1931437"/>
            <a:ext cx="7023099" cy="4138560"/>
          </a:xfrm>
          <a:prstGeom prst="rect">
            <a:avLst/>
          </a:prstGeom>
          <a:noFill/>
          <a:ln>
            <a:noFill/>
          </a:ln>
        </p:spPr>
        <p:txBody>
          <a:bodyPr lIns="90000" tIns="45000" rIns="90000" bIns="45000">
            <a:noAutofit/>
          </a:bodyPr>
          <a:lstStyle/>
          <a:p>
            <a:pPr marL="457200" indent="-457200">
              <a:lnSpc>
                <a:spcPct val="150000"/>
              </a:lnSpc>
              <a:buFontTx/>
              <a:buChar char="-"/>
            </a:pPr>
            <a:r>
              <a:rPr lang="vi-VN" sz="2800" b="0" strike="noStrike" spc="-1" dirty="0">
                <a:solidFill>
                  <a:srgbClr val="002060"/>
                </a:solidFill>
                <a:latin typeface="Calibri"/>
              </a:rPr>
              <a:t>Thiết bị cung cấp dịch vụ </a:t>
            </a:r>
            <a:r>
              <a:rPr lang="vi-VN" sz="2800" b="0" strike="noStrike" spc="-1">
                <a:solidFill>
                  <a:srgbClr val="002060"/>
                </a:solidFill>
                <a:latin typeface="Calibri"/>
              </a:rPr>
              <a:t>truyền hình</a:t>
            </a:r>
            <a:endParaRPr lang="vi-VN" sz="2800" b="0" strike="noStrike" spc="-1" dirty="0">
              <a:solidFill>
                <a:srgbClr val="002060"/>
              </a:solidFill>
              <a:latin typeface="Calibri"/>
            </a:endParaRPr>
          </a:p>
          <a:p>
            <a:pPr marL="457200" indent="-457200">
              <a:lnSpc>
                <a:spcPct val="150000"/>
              </a:lnSpc>
              <a:buFontTx/>
              <a:buChar char="-"/>
            </a:pPr>
            <a:r>
              <a:rPr lang="vi-VN" sz="2800" spc="-1">
                <a:solidFill>
                  <a:srgbClr val="002060"/>
                </a:solidFill>
                <a:latin typeface="Calibri"/>
              </a:rPr>
              <a:t>Cung </a:t>
            </a:r>
            <a:r>
              <a:rPr lang="vi-VN" sz="2800" spc="-1" dirty="0">
                <a:solidFill>
                  <a:srgbClr val="002060"/>
                </a:solidFill>
                <a:latin typeface="Calibri"/>
              </a:rPr>
              <a:t>cấp và phục vụ thêm các dịch vụ </a:t>
            </a:r>
            <a:r>
              <a:rPr lang="vi-VN" sz="2800" b="0" strike="noStrike" spc="-1" dirty="0">
                <a:solidFill>
                  <a:srgbClr val="002060"/>
                </a:solidFill>
                <a:latin typeface="Calibri"/>
              </a:rPr>
              <a:t>giải trí như chơi </a:t>
            </a:r>
            <a:r>
              <a:rPr lang="vi-VN" sz="2800" b="0" strike="noStrike" spc="-1" dirty="0" err="1">
                <a:solidFill>
                  <a:srgbClr val="002060"/>
                </a:solidFill>
                <a:latin typeface="Calibri"/>
              </a:rPr>
              <a:t>game</a:t>
            </a:r>
            <a:r>
              <a:rPr lang="vi-VN" sz="2800" b="0" strike="noStrike" spc="-1" dirty="0">
                <a:solidFill>
                  <a:srgbClr val="002060"/>
                </a:solidFill>
                <a:latin typeface="Calibri"/>
              </a:rPr>
              <a:t>, xem phim, lướt </a:t>
            </a:r>
            <a:r>
              <a:rPr lang="vi-VN" sz="2800" b="0" strike="noStrike" spc="-1" dirty="0" err="1">
                <a:solidFill>
                  <a:srgbClr val="002060"/>
                </a:solidFill>
                <a:latin typeface="Calibri"/>
              </a:rPr>
              <a:t>web</a:t>
            </a:r>
            <a:r>
              <a:rPr lang="vi-VN" sz="2800" b="0" strike="noStrike" spc="-1" dirty="0">
                <a:solidFill>
                  <a:srgbClr val="002060"/>
                </a:solidFill>
                <a:latin typeface="Calibri"/>
              </a:rPr>
              <a:t>,...</a:t>
            </a:r>
          </a:p>
          <a:p>
            <a:pPr marL="457200" indent="-457200">
              <a:lnSpc>
                <a:spcPct val="150000"/>
              </a:lnSpc>
              <a:buFontTx/>
              <a:buChar char="-"/>
            </a:pPr>
            <a:r>
              <a:rPr lang="vi-VN" sz="2800" spc="-1">
                <a:solidFill>
                  <a:srgbClr val="002060"/>
                </a:solidFill>
                <a:latin typeface="Calibri"/>
              </a:rPr>
              <a:t>S</a:t>
            </a:r>
            <a:r>
              <a:rPr lang="vi-VN" sz="2800" b="0" strike="noStrike" spc="-1">
                <a:solidFill>
                  <a:srgbClr val="002060"/>
                </a:solidFill>
                <a:latin typeface="Calibri"/>
              </a:rPr>
              <a:t>ử </a:t>
            </a:r>
            <a:r>
              <a:rPr lang="vi-VN" sz="2800" b="0" strike="noStrike" spc="-1" dirty="0">
                <a:solidFill>
                  <a:srgbClr val="002060"/>
                </a:solidFill>
                <a:latin typeface="Calibri"/>
              </a:rPr>
              <a:t>dụng hệ điều hành </a:t>
            </a:r>
            <a:r>
              <a:rPr lang="vi-VN" sz="2800" spc="-1" err="1">
                <a:solidFill>
                  <a:srgbClr val="002060"/>
                </a:solidFill>
                <a:latin typeface="Calibri"/>
              </a:rPr>
              <a:t>A</a:t>
            </a:r>
            <a:r>
              <a:rPr lang="vi-VN" sz="2800" b="0" strike="noStrike" spc="-1" err="1">
                <a:solidFill>
                  <a:srgbClr val="002060"/>
                </a:solidFill>
                <a:latin typeface="Calibri"/>
              </a:rPr>
              <a:t>ndroid</a:t>
            </a:r>
            <a:r>
              <a:rPr lang="vi-VN" sz="2800" b="0" strike="noStrike" spc="-1">
                <a:solidFill>
                  <a:srgbClr val="002060"/>
                </a:solidFill>
                <a:latin typeface="Calibri"/>
              </a:rPr>
              <a:t> TV, TizenOS, Apple TV,..</a:t>
            </a:r>
            <a:endParaRPr lang="vi-VN" sz="2800" b="0" strike="noStrike" spc="-1" dirty="0">
              <a:solidFill>
                <a:srgbClr val="002060"/>
              </a:solidFill>
              <a:latin typeface="Calibri"/>
            </a:endParaRPr>
          </a:p>
          <a:p>
            <a:pPr marL="457200" indent="-457200">
              <a:lnSpc>
                <a:spcPct val="150000"/>
              </a:lnSpc>
              <a:buFontTx/>
              <a:buChar char="-"/>
            </a:pPr>
            <a:endParaRPr lang="en-US" sz="2800" b="0" strike="noStrike" spc="-1" dirty="0">
              <a:solidFill>
                <a:srgbClr val="002060"/>
              </a:solidFill>
              <a:latin typeface="Calibri"/>
            </a:endParaRPr>
          </a:p>
        </p:txBody>
      </p:sp>
      <p:sp>
        <p:nvSpPr>
          <p:cNvPr id="16" name="TextBox 15">
            <a:extLst>
              <a:ext uri="{FF2B5EF4-FFF2-40B4-BE49-F238E27FC236}">
                <a16:creationId xmlns:a16="http://schemas.microsoft.com/office/drawing/2014/main" id="{EDC6D48B-2CB3-CED4-D4CB-43D391541777}"/>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a:t>
            </a:r>
            <a:r>
              <a:rPr lang="en-AU" sz="2400" b="1" dirty="0">
                <a:solidFill>
                  <a:schemeClr val="bg1"/>
                </a:solidFill>
                <a:latin typeface="Calibri" panose="020F0502020204030204" pitchFamily="34" charset="0"/>
                <a:cs typeface="Calibri" panose="020F0502020204030204" pitchFamily="34" charset="0"/>
              </a:rPr>
              <a:t>SMART</a:t>
            </a:r>
            <a:r>
              <a:rPr lang="vi-VN" sz="2400" b="1" dirty="0">
                <a:solidFill>
                  <a:schemeClr val="bg1"/>
                </a:solidFill>
                <a:latin typeface="Calibri" panose="020F0502020204030204" pitchFamily="34" charset="0"/>
                <a:cs typeface="Calibri" panose="020F0502020204030204" pitchFamily="34" charset="0"/>
              </a:rPr>
              <a:t> BOX – TMS</a:t>
            </a:r>
            <a:endParaRPr lang="en-GB" sz="2400" b="1" dirty="0">
              <a:solidFill>
                <a:schemeClr val="bg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08EA2AC4-E84C-9C7A-3E39-A53F318EC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45261" y="2507094"/>
            <a:ext cx="2834777" cy="2834777"/>
          </a:xfrm>
          <a:prstGeom prst="rect">
            <a:avLst/>
          </a:prstGeom>
        </p:spPr>
      </p:pic>
    </p:spTree>
    <p:extLst>
      <p:ext uri="{BB962C8B-B14F-4D97-AF65-F5344CB8AC3E}">
        <p14:creationId xmlns:p14="http://schemas.microsoft.com/office/powerpoint/2010/main" val="11796975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9167E-6 -7.40741E-7 L -0.25 -7.40741E-7 " pathEditMode="relative" rAng="0" ptsTypes="AA">
                                      <p:cBhvr>
                                        <p:cTn id="6" dur="1500" fill="hold"/>
                                        <p:tgtEl>
                                          <p:spTgt spid="310"/>
                                        </p:tgtEl>
                                        <p:attrNameLst>
                                          <p:attrName>ppt_x</p:attrName>
                                          <p:attrName>ppt_y</p:attrName>
                                        </p:attrNameLst>
                                      </p:cBhvr>
                                      <p:rCtr x="-12500" y="0"/>
                                    </p:animMotion>
                                  </p:childTnLst>
                                </p:cTn>
                              </p:par>
                              <p:par>
                                <p:cTn id="7" presetID="35" presetClass="path" presetSubtype="0" accel="50000" decel="50000" fill="hold" grpId="0" nodeType="withEffect">
                                  <p:stCondLst>
                                    <p:cond delay="0"/>
                                  </p:stCondLst>
                                  <p:childTnLst>
                                    <p:animMotion origin="layout" path="M 0 -1.85185E-6 L -0.25 -1.85185E-6 " pathEditMode="relative" rAng="0" ptsTypes="AA">
                                      <p:cBhvr>
                                        <p:cTn id="8" dur="1500" fill="hold"/>
                                        <p:tgtEl>
                                          <p:spTgt spid="311"/>
                                        </p:tgtEl>
                                        <p:attrNameLst>
                                          <p:attrName>ppt_x</p:attrName>
                                          <p:attrName>ppt_y</p:attrName>
                                        </p:attrNameLst>
                                      </p:cBhvr>
                                      <p:rCtr x="-12500" y="0"/>
                                    </p:animMotion>
                                  </p:childTnLst>
                                </p:cTn>
                              </p:par>
                              <p:par>
                                <p:cTn id="9" presetID="35" presetClass="path" presetSubtype="0" accel="50000" decel="50000" fill="hold" nodeType="withEffect">
                                  <p:stCondLst>
                                    <p:cond delay="0"/>
                                  </p:stCondLst>
                                  <p:childTnLst>
                                    <p:animMotion origin="layout" path="M -2.5E-6 -2.22222E-6 L -0.25 -2.22222E-6 " pathEditMode="relative" rAng="0" ptsTypes="AA">
                                      <p:cBhvr>
                                        <p:cTn id="10" dur="1500" fill="hold"/>
                                        <p:tgtEl>
                                          <p:spTgt spid="10"/>
                                        </p:tgtEl>
                                        <p:attrNameLst>
                                          <p:attrName>ppt_x</p:attrName>
                                          <p:attrName>ppt_y</p:attrName>
                                        </p:attrNameLst>
                                      </p:cBhvr>
                                      <p:rCtr x="-12500" y="0"/>
                                    </p:animMotion>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reeform 1"/>
          <p:cNvSpPr/>
          <p:nvPr/>
        </p:nvSpPr>
        <p:spPr>
          <a:xfrm>
            <a:off x="3209399" y="2164680"/>
            <a:ext cx="45719" cy="360"/>
          </a:xfrm>
          <a:custGeom>
            <a:avLst/>
            <a:gdLst/>
            <a:ahLst/>
            <a:cxnLst/>
            <a:rect l="0" t="0" r="r" b="b"/>
            <a:pathLst>
              <a:path w="1" h="1">
                <a:moveTo>
                  <a:pt x="0" y="0"/>
                </a:moveTo>
                <a:lnTo>
                  <a:pt x="0" y="0"/>
                </a:lnTo>
              </a:path>
            </a:pathLst>
          </a:custGeom>
          <a:ln/>
        </p:spPr>
      </p:sp>
      <p:sp>
        <p:nvSpPr>
          <p:cNvPr id="311" name="TextShape 2"/>
          <p:cNvSpPr txBox="1"/>
          <p:nvPr/>
        </p:nvSpPr>
        <p:spPr>
          <a:xfrm>
            <a:off x="338758" y="1545365"/>
            <a:ext cx="6453927" cy="4138560"/>
          </a:xfrm>
          <a:prstGeom prst="rect">
            <a:avLst/>
          </a:prstGeom>
          <a:noFill/>
          <a:ln>
            <a:noFill/>
          </a:ln>
        </p:spPr>
        <p:txBody>
          <a:bodyPr lIns="90000" tIns="45000" rIns="90000" bIns="45000">
            <a:noAutofit/>
          </a:bodyPr>
          <a:lstStyle/>
          <a:p>
            <a:pPr>
              <a:lnSpc>
                <a:spcPct val="150000"/>
              </a:lnSpc>
            </a:pPr>
            <a:r>
              <a:rPr lang="vi-VN" sz="2800" b="0" strike="noStrike" spc="-1" dirty="0">
                <a:solidFill>
                  <a:srgbClr val="002060"/>
                </a:solidFill>
                <a:latin typeface="Calibri"/>
              </a:rPr>
              <a:t>Sản phẩm </a:t>
            </a:r>
            <a:r>
              <a:rPr lang="vi-VN" sz="2800" b="0" strike="noStrike" spc="-1" dirty="0" err="1">
                <a:solidFill>
                  <a:srgbClr val="002060"/>
                </a:solidFill>
                <a:latin typeface="Calibri"/>
              </a:rPr>
              <a:t>Smart</a:t>
            </a:r>
            <a:r>
              <a:rPr lang="vi-VN" sz="2800" b="0" strike="noStrike" spc="-1" dirty="0">
                <a:solidFill>
                  <a:srgbClr val="002060"/>
                </a:solidFill>
                <a:latin typeface="Calibri"/>
              </a:rPr>
              <a:t> </a:t>
            </a:r>
            <a:r>
              <a:rPr lang="vi-VN" sz="2800" b="0" strike="noStrike" spc="-1" dirty="0" err="1">
                <a:solidFill>
                  <a:srgbClr val="002060"/>
                </a:solidFill>
                <a:latin typeface="Calibri"/>
              </a:rPr>
              <a:t>Box</a:t>
            </a:r>
            <a:r>
              <a:rPr lang="vi-VN" sz="2800" b="0" strike="noStrike" spc="-1" dirty="0">
                <a:solidFill>
                  <a:srgbClr val="002060"/>
                </a:solidFill>
                <a:latin typeface="Calibri"/>
              </a:rPr>
              <a:t> 3 ATV được sử dụng trong hệ thống</a:t>
            </a:r>
            <a:endParaRPr lang="en-US" sz="2800" b="0" strike="noStrike" spc="-1" dirty="0">
              <a:solidFill>
                <a:srgbClr val="002060"/>
              </a:solidFill>
              <a:latin typeface="Calibri"/>
            </a:endParaRPr>
          </a:p>
        </p:txBody>
      </p:sp>
      <p:sp>
        <p:nvSpPr>
          <p:cNvPr id="3" name="TextBox 2">
            <a:extLst>
              <a:ext uri="{FF2B5EF4-FFF2-40B4-BE49-F238E27FC236}">
                <a16:creationId xmlns:a16="http://schemas.microsoft.com/office/drawing/2014/main" id="{949586CC-F1D0-10D0-6983-404AC450B618}"/>
              </a:ext>
            </a:extLst>
          </p:cNvPr>
          <p:cNvSpPr txBox="1"/>
          <p:nvPr/>
        </p:nvSpPr>
        <p:spPr>
          <a:xfrm>
            <a:off x="338759" y="960590"/>
            <a:ext cx="7313879" cy="584775"/>
          </a:xfrm>
          <a:prstGeom prst="rect">
            <a:avLst/>
          </a:prstGeom>
          <a:noFill/>
        </p:spPr>
        <p:txBody>
          <a:bodyPr wrap="square">
            <a:spAutoFit/>
          </a:bodyPr>
          <a:lstStyle/>
          <a:p>
            <a:r>
              <a:rPr lang="vi-VN" sz="3200" b="1" dirty="0">
                <a:solidFill>
                  <a:srgbClr val="002060"/>
                </a:solidFill>
                <a:latin typeface="Calibri" panose="020F0502020204030204" pitchFamily="34" charset="0"/>
                <a:cs typeface="Calibri" panose="020F0502020204030204" pitchFamily="34" charset="0"/>
              </a:rPr>
              <a:t>1.3 Giới thiệu </a:t>
            </a:r>
            <a:r>
              <a:rPr lang="vi-VN" sz="3200" b="1" dirty="0" err="1">
                <a:solidFill>
                  <a:srgbClr val="002060"/>
                </a:solidFill>
                <a:latin typeface="Calibri" panose="020F0502020204030204" pitchFamily="34" charset="0"/>
                <a:cs typeface="Calibri" panose="020F0502020204030204" pitchFamily="34" charset="0"/>
              </a:rPr>
              <a:t>SmartBox</a:t>
            </a:r>
            <a:r>
              <a:rPr lang="vi-VN" sz="3200" b="1" dirty="0">
                <a:solidFill>
                  <a:srgbClr val="002060"/>
                </a:solidFill>
                <a:latin typeface="Calibri" panose="020F0502020204030204" pitchFamily="34" charset="0"/>
                <a:cs typeface="Calibri" panose="020F0502020204030204" pitchFamily="34" charset="0"/>
              </a:rPr>
              <a:t> 3 ATV:</a:t>
            </a:r>
          </a:p>
        </p:txBody>
      </p:sp>
      <p:sp>
        <p:nvSpPr>
          <p:cNvPr id="14" name="TextShape 2">
            <a:extLst>
              <a:ext uri="{FF2B5EF4-FFF2-40B4-BE49-F238E27FC236}">
                <a16:creationId xmlns:a16="http://schemas.microsoft.com/office/drawing/2014/main" id="{C524212C-CE1D-C6BF-AB33-DAC6C9234B24}"/>
              </a:ext>
            </a:extLst>
          </p:cNvPr>
          <p:cNvSpPr txBox="1"/>
          <p:nvPr/>
        </p:nvSpPr>
        <p:spPr>
          <a:xfrm>
            <a:off x="6945085" y="1545364"/>
            <a:ext cx="4908155" cy="4686993"/>
          </a:xfrm>
          <a:prstGeom prst="rect">
            <a:avLst/>
          </a:prstGeom>
          <a:noFill/>
          <a:ln>
            <a:noFill/>
          </a:ln>
        </p:spPr>
        <p:txBody>
          <a:bodyPr lIns="90000" tIns="45000" rIns="90000" bIns="45000">
            <a:noAutofit/>
          </a:bodyPr>
          <a:lstStyle/>
          <a:p>
            <a:pPr marL="457200" indent="-457200">
              <a:lnSpc>
                <a:spcPct val="150000"/>
              </a:lnSpc>
              <a:buFont typeface="Wingdings" panose="05000000000000000000" pitchFamily="2" charset="2"/>
              <a:buChar char="ü"/>
            </a:pPr>
            <a:r>
              <a:rPr lang="vi-VN" sz="2800" b="0" strike="noStrike" spc="-1" dirty="0">
                <a:solidFill>
                  <a:srgbClr val="002060"/>
                </a:solidFill>
                <a:latin typeface="Calibri"/>
              </a:rPr>
              <a:t>Sử dụng </a:t>
            </a:r>
            <a:r>
              <a:rPr lang="vi-VN" sz="2800" b="0" strike="noStrike" spc="-1" dirty="0" err="1">
                <a:solidFill>
                  <a:srgbClr val="002060"/>
                </a:solidFill>
                <a:latin typeface="Calibri"/>
              </a:rPr>
              <a:t>chip</a:t>
            </a:r>
            <a:r>
              <a:rPr lang="vi-VN" sz="2800" b="0" strike="noStrike" spc="-1" dirty="0">
                <a:solidFill>
                  <a:srgbClr val="002060"/>
                </a:solidFill>
                <a:latin typeface="Calibri"/>
              </a:rPr>
              <a:t> S905y4 từ </a:t>
            </a:r>
            <a:r>
              <a:rPr lang="vi-VN" sz="2800" b="0" strike="noStrike" spc="-1">
                <a:solidFill>
                  <a:srgbClr val="002060"/>
                </a:solidFill>
                <a:latin typeface="Calibri"/>
              </a:rPr>
              <a:t>nhà sản xuất </a:t>
            </a:r>
            <a:r>
              <a:rPr lang="en-GB" sz="2800" spc="-1">
                <a:solidFill>
                  <a:srgbClr val="002060"/>
                </a:solidFill>
                <a:latin typeface="Calibri"/>
              </a:rPr>
              <a:t>Amlogic</a:t>
            </a:r>
            <a:endParaRPr lang="vi-VN" sz="2800" spc="-1" dirty="0">
              <a:solidFill>
                <a:srgbClr val="002060"/>
              </a:solidFill>
              <a:latin typeface="Calibri"/>
            </a:endParaRPr>
          </a:p>
          <a:p>
            <a:pPr marL="457200" indent="-457200">
              <a:lnSpc>
                <a:spcPct val="150000"/>
              </a:lnSpc>
              <a:buFont typeface="Wingdings" panose="05000000000000000000" pitchFamily="2" charset="2"/>
              <a:buChar char="ü"/>
            </a:pPr>
            <a:r>
              <a:rPr lang="vi-VN" sz="2800" b="0" strike="noStrike" spc="-1">
                <a:solidFill>
                  <a:srgbClr val="002060"/>
                </a:solidFill>
                <a:latin typeface="Calibri"/>
              </a:rPr>
              <a:t>Ram </a:t>
            </a:r>
            <a:r>
              <a:rPr lang="vi-VN" sz="2800" b="0" strike="noStrike" spc="-1" dirty="0">
                <a:solidFill>
                  <a:srgbClr val="002060"/>
                </a:solidFill>
                <a:latin typeface="Calibri"/>
              </a:rPr>
              <a:t>2 GB</a:t>
            </a:r>
          </a:p>
          <a:p>
            <a:pPr marL="457200" indent="-457200">
              <a:lnSpc>
                <a:spcPct val="150000"/>
              </a:lnSpc>
              <a:buFont typeface="Wingdings" panose="05000000000000000000" pitchFamily="2" charset="2"/>
              <a:buChar char="ü"/>
            </a:pPr>
            <a:r>
              <a:rPr lang="vi-VN" sz="2800" spc="-1" dirty="0">
                <a:solidFill>
                  <a:srgbClr val="002060"/>
                </a:solidFill>
                <a:latin typeface="Calibri"/>
              </a:rPr>
              <a:t>Bộ nhớ trong 8 GB</a:t>
            </a:r>
          </a:p>
          <a:p>
            <a:pPr marL="457200" indent="-457200">
              <a:lnSpc>
                <a:spcPct val="150000"/>
              </a:lnSpc>
              <a:buFont typeface="Wingdings" panose="05000000000000000000" pitchFamily="2" charset="2"/>
              <a:buChar char="ü"/>
            </a:pPr>
            <a:r>
              <a:rPr lang="vi-VN" sz="2800" spc="-1">
                <a:solidFill>
                  <a:srgbClr val="002060"/>
                </a:solidFill>
                <a:latin typeface="Calibri"/>
              </a:rPr>
              <a:t>Hỗ trợ các chuẩn kết nối Chip </a:t>
            </a:r>
            <a:r>
              <a:rPr lang="vi-VN" sz="2800" spc="-1" err="1">
                <a:solidFill>
                  <a:srgbClr val="002060"/>
                </a:solidFill>
                <a:latin typeface="Calibri"/>
              </a:rPr>
              <a:t>Wi-Fi</a:t>
            </a:r>
            <a:r>
              <a:rPr lang="vi-VN" sz="2800" spc="-1">
                <a:solidFill>
                  <a:srgbClr val="002060"/>
                </a:solidFill>
                <a:latin typeface="Calibri"/>
              </a:rPr>
              <a:t> AC. Mega Ethernet,…</a:t>
            </a:r>
            <a:endParaRPr lang="vi-VN" sz="2800" spc="-1" dirty="0">
              <a:solidFill>
                <a:srgbClr val="002060"/>
              </a:solidFill>
              <a:latin typeface="Calibri"/>
            </a:endParaRPr>
          </a:p>
          <a:p>
            <a:pPr marL="457200" indent="-457200">
              <a:lnSpc>
                <a:spcPct val="150000"/>
              </a:lnSpc>
              <a:buFont typeface="Wingdings" panose="05000000000000000000" pitchFamily="2" charset="2"/>
              <a:buChar char="ü"/>
            </a:pPr>
            <a:r>
              <a:rPr lang="vi-VN" sz="2800" b="0" strike="noStrike" spc="-1">
                <a:solidFill>
                  <a:srgbClr val="002060"/>
                </a:solidFill>
                <a:latin typeface="Calibri"/>
              </a:rPr>
              <a:t>Android </a:t>
            </a:r>
            <a:r>
              <a:rPr lang="vi-VN" sz="2800" b="0" strike="noStrike" spc="-1" dirty="0">
                <a:solidFill>
                  <a:srgbClr val="002060"/>
                </a:solidFill>
                <a:latin typeface="Calibri"/>
              </a:rPr>
              <a:t>R</a:t>
            </a:r>
          </a:p>
        </p:txBody>
      </p:sp>
      <p:sp>
        <p:nvSpPr>
          <p:cNvPr id="16" name="TextBox 15">
            <a:extLst>
              <a:ext uri="{FF2B5EF4-FFF2-40B4-BE49-F238E27FC236}">
                <a16:creationId xmlns:a16="http://schemas.microsoft.com/office/drawing/2014/main" id="{EDC6D48B-2CB3-CED4-D4CB-43D391541777}"/>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08EA2AC4-E84C-9C7A-3E39-A53F318EC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465" y="2964743"/>
            <a:ext cx="3954015" cy="2668960"/>
          </a:xfrm>
          <a:prstGeom prst="rect">
            <a:avLst/>
          </a:prstGeom>
        </p:spPr>
      </p:pic>
      <p:pic>
        <p:nvPicPr>
          <p:cNvPr id="4" name="Picture 3" descr="A screen shot of a device&#10;&#10;Description automatically generated with low confidence">
            <a:extLst>
              <a:ext uri="{FF2B5EF4-FFF2-40B4-BE49-F238E27FC236}">
                <a16:creationId xmlns:a16="http://schemas.microsoft.com/office/drawing/2014/main" id="{9D442E77-9D4E-2D7C-A54F-F9CC2CD3C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7096" y="3429000"/>
            <a:ext cx="2524311" cy="1740446"/>
          </a:xfrm>
          <a:prstGeom prst="rect">
            <a:avLst/>
          </a:prstGeom>
        </p:spPr>
      </p:pic>
    </p:spTree>
    <p:extLst>
      <p:ext uri="{BB962C8B-B14F-4D97-AF65-F5344CB8AC3E}">
        <p14:creationId xmlns:p14="http://schemas.microsoft.com/office/powerpoint/2010/main" val="977115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reeform 1"/>
          <p:cNvSpPr/>
          <p:nvPr/>
        </p:nvSpPr>
        <p:spPr>
          <a:xfrm>
            <a:off x="3209399" y="2164680"/>
            <a:ext cx="45719" cy="360"/>
          </a:xfrm>
          <a:custGeom>
            <a:avLst/>
            <a:gdLst/>
            <a:ahLst/>
            <a:cxnLst/>
            <a:rect l="0" t="0" r="r" b="b"/>
            <a:pathLst>
              <a:path w="1" h="1">
                <a:moveTo>
                  <a:pt x="0" y="0"/>
                </a:moveTo>
                <a:lnTo>
                  <a:pt x="0" y="0"/>
                </a:lnTo>
              </a:path>
            </a:pathLst>
          </a:custGeom>
          <a:ln/>
        </p:spPr>
      </p:sp>
      <p:sp>
        <p:nvSpPr>
          <p:cNvPr id="311" name="TextShape 2"/>
          <p:cNvSpPr txBox="1"/>
          <p:nvPr/>
        </p:nvSpPr>
        <p:spPr>
          <a:xfrm>
            <a:off x="338759" y="1545365"/>
            <a:ext cx="4538041" cy="4138560"/>
          </a:xfrm>
          <a:prstGeom prst="rect">
            <a:avLst/>
          </a:prstGeom>
          <a:noFill/>
          <a:ln>
            <a:noFill/>
          </a:ln>
        </p:spPr>
        <p:txBody>
          <a:bodyPr lIns="90000" tIns="45000" rIns="90000" bIns="45000">
            <a:noAutofit/>
          </a:bodyPr>
          <a:lstStyle/>
          <a:p>
            <a:pPr>
              <a:lnSpc>
                <a:spcPct val="150000"/>
              </a:lnSpc>
            </a:pPr>
            <a:r>
              <a:rPr lang="vi-VN" sz="2800" b="0" strike="noStrike" spc="-1" dirty="0">
                <a:solidFill>
                  <a:srgbClr val="002060"/>
                </a:solidFill>
                <a:latin typeface="Calibri"/>
              </a:rPr>
              <a:t>Đặt </a:t>
            </a:r>
            <a:r>
              <a:rPr lang="vi-VN" sz="2800" spc="-1" dirty="0">
                <a:solidFill>
                  <a:srgbClr val="002060"/>
                </a:solidFill>
                <a:latin typeface="Calibri"/>
              </a:rPr>
              <a:t>vấn đề lý do cần thiết của đề tài </a:t>
            </a:r>
            <a:r>
              <a:rPr lang="vi-VN" sz="2800" b="0" strike="noStrike" spc="-1" dirty="0">
                <a:solidFill>
                  <a:srgbClr val="002060"/>
                </a:solidFill>
                <a:latin typeface="Calibri"/>
              </a:rPr>
              <a:t>?</a:t>
            </a:r>
            <a:endParaRPr lang="en-US" sz="2800" b="0" strike="noStrike" spc="-1" dirty="0">
              <a:solidFill>
                <a:srgbClr val="002060"/>
              </a:solidFill>
              <a:latin typeface="Calibri"/>
            </a:endParaRPr>
          </a:p>
        </p:txBody>
      </p:sp>
      <p:sp>
        <p:nvSpPr>
          <p:cNvPr id="3" name="TextBox 2">
            <a:extLst>
              <a:ext uri="{FF2B5EF4-FFF2-40B4-BE49-F238E27FC236}">
                <a16:creationId xmlns:a16="http://schemas.microsoft.com/office/drawing/2014/main" id="{949586CC-F1D0-10D0-6983-404AC450B618}"/>
              </a:ext>
            </a:extLst>
          </p:cNvPr>
          <p:cNvSpPr txBox="1"/>
          <p:nvPr/>
        </p:nvSpPr>
        <p:spPr>
          <a:xfrm>
            <a:off x="338759" y="960590"/>
            <a:ext cx="7313879" cy="584775"/>
          </a:xfrm>
          <a:prstGeom prst="rect">
            <a:avLst/>
          </a:prstGeom>
          <a:noFill/>
        </p:spPr>
        <p:txBody>
          <a:bodyPr wrap="square">
            <a:spAutoFit/>
          </a:bodyPr>
          <a:lstStyle/>
          <a:p>
            <a:r>
              <a:rPr lang="vi-VN" sz="3200" b="1" dirty="0">
                <a:solidFill>
                  <a:srgbClr val="002060"/>
                </a:solidFill>
                <a:latin typeface="Calibri" panose="020F0502020204030204" pitchFamily="34" charset="0"/>
                <a:cs typeface="Calibri" panose="020F0502020204030204" pitchFamily="34" charset="0"/>
              </a:rPr>
              <a:t>1.4 Lý do chọn đề tài:</a:t>
            </a:r>
          </a:p>
        </p:txBody>
      </p:sp>
      <p:sp>
        <p:nvSpPr>
          <p:cNvPr id="14" name="TextShape 2">
            <a:extLst>
              <a:ext uri="{FF2B5EF4-FFF2-40B4-BE49-F238E27FC236}">
                <a16:creationId xmlns:a16="http://schemas.microsoft.com/office/drawing/2014/main" id="{C524212C-CE1D-C6BF-AB33-DAC6C9234B24}"/>
              </a:ext>
            </a:extLst>
          </p:cNvPr>
          <p:cNvSpPr txBox="1"/>
          <p:nvPr/>
        </p:nvSpPr>
        <p:spPr>
          <a:xfrm>
            <a:off x="5101260" y="1545364"/>
            <a:ext cx="6432777" cy="4668823"/>
          </a:xfrm>
          <a:prstGeom prst="rect">
            <a:avLst/>
          </a:prstGeom>
          <a:noFill/>
          <a:ln>
            <a:noFill/>
          </a:ln>
        </p:spPr>
        <p:txBody>
          <a:bodyPr lIns="90000" tIns="45000" rIns="90000" bIns="45000">
            <a:noAutofit/>
          </a:bodyPr>
          <a:lstStyle/>
          <a:p>
            <a:pPr>
              <a:lnSpc>
                <a:spcPct val="150000"/>
              </a:lnSpc>
            </a:pPr>
            <a:r>
              <a:rPr lang="vi-VN" sz="2800" b="0" strike="noStrike" spc="-1">
                <a:solidFill>
                  <a:srgbClr val="002060"/>
                </a:solidFill>
                <a:latin typeface="Calibri"/>
              </a:rPr>
              <a:t>Hiện trạng của nhà cung cấp:</a:t>
            </a:r>
          </a:p>
          <a:p>
            <a:pPr marL="457200" indent="-457200">
              <a:lnSpc>
                <a:spcPct val="150000"/>
              </a:lnSpc>
              <a:buFontTx/>
              <a:buChar char="-"/>
            </a:pPr>
            <a:r>
              <a:rPr lang="vi-VN" sz="2800" spc="-1">
                <a:solidFill>
                  <a:srgbClr val="002060"/>
                </a:solidFill>
                <a:latin typeface="Calibri"/>
              </a:rPr>
              <a:t>Sau khi bán hàng chưa có dịch vụ chăm khóc khách hàng phục vụ hậu mãi </a:t>
            </a:r>
            <a:endParaRPr lang="vi-VN" sz="2800" b="0" strike="noStrike" spc="-1" dirty="0">
              <a:solidFill>
                <a:srgbClr val="002060"/>
              </a:solidFill>
              <a:latin typeface="Calibri"/>
            </a:endParaRPr>
          </a:p>
          <a:p>
            <a:pPr marL="457200" indent="-457200">
              <a:lnSpc>
                <a:spcPct val="150000"/>
              </a:lnSpc>
              <a:buFontTx/>
              <a:buChar char="-"/>
            </a:pPr>
            <a:r>
              <a:rPr lang="vi-VN" sz="2800" b="0" strike="noStrike" spc="-1">
                <a:solidFill>
                  <a:srgbClr val="002060"/>
                </a:solidFill>
                <a:latin typeface="Calibri"/>
              </a:rPr>
              <a:t>Khi có sự cố, giải pháp đưa ra là gọi nhân viên kĩ thuật tới khắc phục</a:t>
            </a:r>
          </a:p>
          <a:p>
            <a:pPr>
              <a:lnSpc>
                <a:spcPct val="150000"/>
              </a:lnSpc>
            </a:pPr>
            <a:r>
              <a:rPr lang="vi-VN" sz="2800" spc="-1">
                <a:solidFill>
                  <a:srgbClr val="002060"/>
                </a:solidFill>
                <a:latin typeface="Calibri"/>
              </a:rPr>
              <a:t>-&gt; Còn nhiều bất cập và h</a:t>
            </a:r>
            <a:r>
              <a:rPr lang="vi-VN" sz="2800" b="0" strike="noStrike" spc="-1">
                <a:solidFill>
                  <a:srgbClr val="002060"/>
                </a:solidFill>
                <a:latin typeface="Calibri"/>
              </a:rPr>
              <a:t>ệ thống TMS sẽ khắc phục được những vấn đề này</a:t>
            </a:r>
            <a:endParaRPr lang="en-US" sz="2800" b="0" strike="noStrike" spc="-1" dirty="0">
              <a:solidFill>
                <a:srgbClr val="002060"/>
              </a:solidFill>
              <a:latin typeface="Calibri"/>
            </a:endParaRPr>
          </a:p>
        </p:txBody>
      </p:sp>
      <p:sp>
        <p:nvSpPr>
          <p:cNvPr id="16" name="TextBox 15">
            <a:extLst>
              <a:ext uri="{FF2B5EF4-FFF2-40B4-BE49-F238E27FC236}">
                <a16:creationId xmlns:a16="http://schemas.microsoft.com/office/drawing/2014/main" id="{EDC6D48B-2CB3-CED4-D4CB-43D391541777}"/>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482EF1CA-C44E-5F37-9DDE-1F53859755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9320" y="2703259"/>
            <a:ext cx="2666378" cy="2666378"/>
          </a:xfrm>
          <a:prstGeom prst="rect">
            <a:avLst/>
          </a:prstGeom>
        </p:spPr>
      </p:pic>
      <p:sp>
        <p:nvSpPr>
          <p:cNvPr id="2" name="Rectangle 1">
            <a:extLst>
              <a:ext uri="{FF2B5EF4-FFF2-40B4-BE49-F238E27FC236}">
                <a16:creationId xmlns:a16="http://schemas.microsoft.com/office/drawing/2014/main" id="{AAC6260C-B71D-1437-5020-8C0653FF83DC}"/>
              </a:ext>
            </a:extLst>
          </p:cNvPr>
          <p:cNvSpPr/>
          <p:nvPr/>
        </p:nvSpPr>
        <p:spPr>
          <a:xfrm>
            <a:off x="5091851" y="960589"/>
            <a:ext cx="6432777" cy="50173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vi-VN" sz="2800" b="0" strike="noStrike" spc="-1">
                <a:solidFill>
                  <a:srgbClr val="002060"/>
                </a:solidFill>
                <a:latin typeface="Calibri"/>
              </a:rPr>
              <a:t>Đặt ra các yêu cầu cho hệ thống TMS:</a:t>
            </a:r>
          </a:p>
          <a:p>
            <a:pPr marL="457200" indent="-457200">
              <a:lnSpc>
                <a:spcPct val="150000"/>
              </a:lnSpc>
              <a:buFontTx/>
              <a:buChar char="-"/>
            </a:pPr>
            <a:r>
              <a:rPr lang="vi-VN" sz="2800" b="0" strike="noStrike" spc="-1">
                <a:solidFill>
                  <a:srgbClr val="002060"/>
                </a:solidFill>
                <a:latin typeface="Calibri"/>
              </a:rPr>
              <a:t>Yêu cầu quản lý và hỗ trợ khắc phục những sự cố, triển khai các dịch vụ hậu mãi</a:t>
            </a:r>
          </a:p>
          <a:p>
            <a:pPr marL="457200" indent="-457200">
              <a:lnSpc>
                <a:spcPct val="150000"/>
              </a:lnSpc>
              <a:buFontTx/>
              <a:buChar char="-"/>
            </a:pPr>
            <a:r>
              <a:rPr lang="vi-VN" sz="2800" spc="-1">
                <a:solidFill>
                  <a:srgbClr val="002060"/>
                </a:solidFill>
                <a:latin typeface="Calibri"/>
              </a:rPr>
              <a:t>Yêu cầu giám sát lịch sử hoạt động, thi hành các chính sách dịch vụ độc lập hoặc đồng bộ</a:t>
            </a:r>
            <a:endParaRPr lang="en-US" sz="2800" b="0" strike="noStrike" spc="-1" dirty="0">
              <a:solidFill>
                <a:srgbClr val="002060"/>
              </a:solidFill>
              <a:latin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reeform 1"/>
          <p:cNvSpPr/>
          <p:nvPr/>
        </p:nvSpPr>
        <p:spPr>
          <a:xfrm>
            <a:off x="3209399" y="2164680"/>
            <a:ext cx="45719" cy="360"/>
          </a:xfrm>
          <a:custGeom>
            <a:avLst/>
            <a:gdLst/>
            <a:ahLst/>
            <a:cxnLst/>
            <a:rect l="0" t="0" r="r" b="b"/>
            <a:pathLst>
              <a:path w="1" h="1">
                <a:moveTo>
                  <a:pt x="0" y="0"/>
                </a:moveTo>
                <a:lnTo>
                  <a:pt x="0" y="0"/>
                </a:lnTo>
              </a:path>
            </a:pathLst>
          </a:custGeom>
          <a:ln/>
        </p:spPr>
      </p:sp>
      <p:sp>
        <p:nvSpPr>
          <p:cNvPr id="3" name="TextBox 2">
            <a:extLst>
              <a:ext uri="{FF2B5EF4-FFF2-40B4-BE49-F238E27FC236}">
                <a16:creationId xmlns:a16="http://schemas.microsoft.com/office/drawing/2014/main" id="{949586CC-F1D0-10D0-6983-404AC450B618}"/>
              </a:ext>
            </a:extLst>
          </p:cNvPr>
          <p:cNvSpPr txBox="1"/>
          <p:nvPr/>
        </p:nvSpPr>
        <p:spPr>
          <a:xfrm>
            <a:off x="338759" y="960590"/>
            <a:ext cx="7313879" cy="584775"/>
          </a:xfrm>
          <a:prstGeom prst="rect">
            <a:avLst/>
          </a:prstGeom>
          <a:noFill/>
        </p:spPr>
        <p:txBody>
          <a:bodyPr wrap="square">
            <a:spAutoFit/>
          </a:bodyPr>
          <a:lstStyle/>
          <a:p>
            <a:r>
              <a:rPr lang="vi-VN" sz="3200" b="1" dirty="0">
                <a:solidFill>
                  <a:srgbClr val="002060"/>
                </a:solidFill>
                <a:latin typeface="Calibri" panose="020F0502020204030204" pitchFamily="34" charset="0"/>
                <a:cs typeface="Calibri" panose="020F0502020204030204" pitchFamily="34" charset="0"/>
              </a:rPr>
              <a:t>1.5 Tổng quan hệ thống:</a:t>
            </a:r>
          </a:p>
        </p:txBody>
      </p:sp>
      <p:sp>
        <p:nvSpPr>
          <p:cNvPr id="16" name="TextBox 15">
            <a:extLst>
              <a:ext uri="{FF2B5EF4-FFF2-40B4-BE49-F238E27FC236}">
                <a16:creationId xmlns:a16="http://schemas.microsoft.com/office/drawing/2014/main" id="{EDC6D48B-2CB3-CED4-D4CB-43D391541777}"/>
              </a:ext>
            </a:extLst>
          </p:cNvPr>
          <p:cNvSpPr txBox="1"/>
          <p:nvPr/>
        </p:nvSpPr>
        <p:spPr>
          <a:xfrm>
            <a:off x="86829" y="112853"/>
            <a:ext cx="12018341" cy="461665"/>
          </a:xfrm>
          <a:prstGeom prst="rect">
            <a:avLst/>
          </a:prstGeom>
          <a:noFill/>
        </p:spPr>
        <p:txBody>
          <a:bodyPr wrap="square">
            <a:spAutoFit/>
          </a:bodyPr>
          <a:lstStyle/>
          <a:p>
            <a:pPr marL="285750" indent="-285750" algn="ctr">
              <a:buFont typeface="Wingdings" panose="05000000000000000000" pitchFamily="2" charset="2"/>
              <a:buChar char="q"/>
            </a:pPr>
            <a:r>
              <a:rPr lang="vi-VN" sz="2400" b="1" dirty="0">
                <a:solidFill>
                  <a:schemeClr val="bg1"/>
                </a:solidFill>
                <a:latin typeface="Calibri" panose="020F0502020204030204" pitchFamily="34" charset="0"/>
                <a:cs typeface="Calibri" panose="020F0502020204030204" pitchFamily="34" charset="0"/>
              </a:rPr>
              <a:t> HỆ THỐNG QUẢN LÝ THIẾT BỊ ĐẦU CUỐI SMART BOX – TMS</a:t>
            </a:r>
            <a:endParaRPr lang="en-GB" sz="2400" b="1" dirty="0">
              <a:solidFill>
                <a:schemeClr val="bg1"/>
              </a:solidFill>
              <a:latin typeface="Calibri" panose="020F0502020204030204" pitchFamily="34" charset="0"/>
              <a:cs typeface="Calibri" panose="020F0502020204030204" pitchFamily="34" charset="0"/>
            </a:endParaRPr>
          </a:p>
        </p:txBody>
      </p:sp>
      <p:sp>
        <p:nvSpPr>
          <p:cNvPr id="8" name="TextShape 2">
            <a:extLst>
              <a:ext uri="{FF2B5EF4-FFF2-40B4-BE49-F238E27FC236}">
                <a16:creationId xmlns:a16="http://schemas.microsoft.com/office/drawing/2014/main" id="{DB3ED7AF-CEEF-FE2E-9FA7-21C689F3BC76}"/>
              </a:ext>
            </a:extLst>
          </p:cNvPr>
          <p:cNvSpPr txBox="1"/>
          <p:nvPr/>
        </p:nvSpPr>
        <p:spPr>
          <a:xfrm>
            <a:off x="503179" y="1545365"/>
            <a:ext cx="5757241" cy="2960859"/>
          </a:xfrm>
          <a:prstGeom prst="rect">
            <a:avLst/>
          </a:prstGeom>
          <a:noFill/>
          <a:ln>
            <a:noFill/>
          </a:ln>
        </p:spPr>
        <p:txBody>
          <a:bodyPr lIns="90000" tIns="45000" rIns="90000" bIns="45000">
            <a:noAutofit/>
          </a:bodyPr>
          <a:lstStyle/>
          <a:p>
            <a:pPr marL="457200" indent="-457200">
              <a:lnSpc>
                <a:spcPct val="150000"/>
              </a:lnSpc>
              <a:buFont typeface="Wingdings" panose="05000000000000000000" pitchFamily="2" charset="2"/>
              <a:buChar char="ü"/>
            </a:pPr>
            <a:r>
              <a:rPr lang="vi-VN" sz="2800" spc="-1">
                <a:solidFill>
                  <a:srgbClr val="002060"/>
                </a:solidFill>
                <a:latin typeface="Calibri"/>
              </a:rPr>
              <a:t>Các thành phần của hệ thống</a:t>
            </a:r>
          </a:p>
          <a:p>
            <a:pPr marL="457200" indent="-457200">
              <a:lnSpc>
                <a:spcPct val="150000"/>
              </a:lnSpc>
              <a:buFont typeface="Wingdings" panose="05000000000000000000" pitchFamily="2" charset="2"/>
              <a:buChar char="q"/>
            </a:pPr>
            <a:r>
              <a:rPr lang="vi-VN" sz="2800" spc="-1">
                <a:solidFill>
                  <a:srgbClr val="002060"/>
                </a:solidFill>
                <a:latin typeface="Calibri"/>
              </a:rPr>
              <a:t>Server (Java Spring Boot)</a:t>
            </a:r>
          </a:p>
          <a:p>
            <a:pPr marL="457200" indent="-457200">
              <a:lnSpc>
                <a:spcPct val="150000"/>
              </a:lnSpc>
              <a:buFont typeface="Wingdings" panose="05000000000000000000" pitchFamily="2" charset="2"/>
              <a:buChar char="q"/>
            </a:pPr>
            <a:r>
              <a:rPr lang="vi-VN" sz="2800" spc="-1">
                <a:solidFill>
                  <a:srgbClr val="002060"/>
                </a:solidFill>
                <a:latin typeface="Calibri"/>
              </a:rPr>
              <a:t>Web Client (React Js)</a:t>
            </a:r>
          </a:p>
          <a:p>
            <a:pPr marL="457200" indent="-457200">
              <a:lnSpc>
                <a:spcPct val="150000"/>
              </a:lnSpc>
              <a:buFont typeface="Wingdings" panose="05000000000000000000" pitchFamily="2" charset="2"/>
              <a:buChar char="q"/>
            </a:pPr>
            <a:r>
              <a:rPr lang="vi-VN" sz="2800" spc="-1">
                <a:solidFill>
                  <a:srgbClr val="002060"/>
                </a:solidFill>
                <a:latin typeface="Calibri"/>
              </a:rPr>
              <a:t>Android Application (SMB)</a:t>
            </a:r>
            <a:endParaRPr lang="en-US" sz="2800" spc="-1">
              <a:solidFill>
                <a:srgbClr val="002060"/>
              </a:solidFill>
              <a:latin typeface="Calibri"/>
            </a:endParaRPr>
          </a:p>
          <a:p>
            <a:pPr marL="457200" indent="-457200">
              <a:lnSpc>
                <a:spcPct val="150000"/>
              </a:lnSpc>
              <a:buFont typeface="Wingdings" panose="05000000000000000000" pitchFamily="2" charset="2"/>
              <a:buChar char="q"/>
            </a:pPr>
            <a:endParaRPr lang="en-US" sz="2800" b="0" strike="noStrike" spc="-1" dirty="0">
              <a:solidFill>
                <a:srgbClr val="002060"/>
              </a:solidFill>
              <a:latin typeface="Calibri"/>
            </a:endParaRPr>
          </a:p>
        </p:txBody>
      </p:sp>
      <p:sp>
        <p:nvSpPr>
          <p:cNvPr id="9" name="TextShape 2">
            <a:extLst>
              <a:ext uri="{FF2B5EF4-FFF2-40B4-BE49-F238E27FC236}">
                <a16:creationId xmlns:a16="http://schemas.microsoft.com/office/drawing/2014/main" id="{9B3B3BBD-731B-4A4A-1D28-7E3E2EE98D44}"/>
              </a:ext>
            </a:extLst>
          </p:cNvPr>
          <p:cNvSpPr txBox="1"/>
          <p:nvPr/>
        </p:nvSpPr>
        <p:spPr>
          <a:xfrm>
            <a:off x="6096001" y="1545365"/>
            <a:ext cx="5757240" cy="2960859"/>
          </a:xfrm>
          <a:prstGeom prst="rect">
            <a:avLst/>
          </a:prstGeom>
          <a:noFill/>
          <a:ln>
            <a:noFill/>
          </a:ln>
        </p:spPr>
        <p:txBody>
          <a:bodyPr lIns="90000" tIns="45000" rIns="90000" bIns="45000">
            <a:noAutofit/>
          </a:bodyPr>
          <a:lstStyle/>
          <a:p>
            <a:pPr marL="457200" indent="-457200">
              <a:lnSpc>
                <a:spcPct val="150000"/>
              </a:lnSpc>
              <a:buFont typeface="Wingdings" panose="05000000000000000000" pitchFamily="2" charset="2"/>
              <a:buChar char="ü"/>
            </a:pPr>
            <a:r>
              <a:rPr lang="vi-VN" sz="2800" spc="-1">
                <a:solidFill>
                  <a:srgbClr val="002060"/>
                </a:solidFill>
                <a:latin typeface="Calibri"/>
              </a:rPr>
              <a:t>Danh sách các tác nhân</a:t>
            </a:r>
          </a:p>
          <a:p>
            <a:pPr marL="457200" indent="-457200">
              <a:lnSpc>
                <a:spcPct val="150000"/>
              </a:lnSpc>
              <a:buFont typeface="Wingdings" panose="05000000000000000000" pitchFamily="2" charset="2"/>
              <a:buChar char="q"/>
            </a:pPr>
            <a:r>
              <a:rPr lang="vi-VN" sz="2800" spc="-1">
                <a:solidFill>
                  <a:srgbClr val="002060"/>
                </a:solidFill>
                <a:latin typeface="Calibri"/>
              </a:rPr>
              <a:t>Senior </a:t>
            </a:r>
            <a:r>
              <a:rPr lang="en-AU" sz="2800" spc="-1">
                <a:solidFill>
                  <a:srgbClr val="002060"/>
                </a:solidFill>
                <a:latin typeface="Calibri"/>
              </a:rPr>
              <a:t>M</a:t>
            </a:r>
            <a:r>
              <a:rPr lang="vi-VN" sz="2800" spc="-1">
                <a:solidFill>
                  <a:srgbClr val="002060"/>
                </a:solidFill>
                <a:latin typeface="Calibri"/>
              </a:rPr>
              <a:t>anager</a:t>
            </a:r>
          </a:p>
          <a:p>
            <a:pPr marL="457200" indent="-457200">
              <a:lnSpc>
                <a:spcPct val="150000"/>
              </a:lnSpc>
              <a:buFont typeface="Wingdings" panose="05000000000000000000" pitchFamily="2" charset="2"/>
              <a:buChar char="q"/>
            </a:pPr>
            <a:r>
              <a:rPr lang="en-AU" sz="2800" spc="-1">
                <a:solidFill>
                  <a:srgbClr val="002060"/>
                </a:solidFill>
                <a:latin typeface="Calibri"/>
              </a:rPr>
              <a:t>General Manager</a:t>
            </a:r>
          </a:p>
          <a:p>
            <a:pPr marL="457200" indent="-457200">
              <a:lnSpc>
                <a:spcPct val="150000"/>
              </a:lnSpc>
              <a:buFont typeface="Wingdings" panose="05000000000000000000" pitchFamily="2" charset="2"/>
              <a:buChar char="q"/>
            </a:pPr>
            <a:r>
              <a:rPr lang="vi-VN" sz="2800" spc="-1">
                <a:solidFill>
                  <a:srgbClr val="002060"/>
                </a:solidFill>
                <a:latin typeface="Calibri"/>
              </a:rPr>
              <a:t>Smart</a:t>
            </a:r>
            <a:r>
              <a:rPr lang="en-AU" sz="2800" spc="-1">
                <a:solidFill>
                  <a:srgbClr val="002060"/>
                </a:solidFill>
                <a:latin typeface="Calibri"/>
              </a:rPr>
              <a:t> Box</a:t>
            </a:r>
            <a:endParaRPr lang="vi-VN" sz="2800" spc="-1">
              <a:solidFill>
                <a:srgbClr val="002060"/>
              </a:solidFill>
              <a:latin typeface="Calibri"/>
            </a:endParaRPr>
          </a:p>
        </p:txBody>
      </p:sp>
      <p:pic>
        <p:nvPicPr>
          <p:cNvPr id="17" name="Picture 16" descr="A picture containing screenshot, colorfulness, graphics, rectangle&#10;&#10;Description automatically generated">
            <a:extLst>
              <a:ext uri="{FF2B5EF4-FFF2-40B4-BE49-F238E27FC236}">
                <a16:creationId xmlns:a16="http://schemas.microsoft.com/office/drawing/2014/main" id="{5F5BC4D9-07B0-240C-BF38-879F3D5FE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694" y="4807438"/>
            <a:ext cx="788757" cy="788757"/>
          </a:xfrm>
          <a:prstGeom prst="rect">
            <a:avLst/>
          </a:prstGeom>
        </p:spPr>
      </p:pic>
      <p:pic>
        <p:nvPicPr>
          <p:cNvPr id="19" name="Picture 18" descr="A close-up of a remote control&#10;&#10;Description automatically generated with low confidence">
            <a:extLst>
              <a:ext uri="{FF2B5EF4-FFF2-40B4-BE49-F238E27FC236}">
                <a16:creationId xmlns:a16="http://schemas.microsoft.com/office/drawing/2014/main" id="{1315AD99-3865-8C25-6EF0-A54CD84FC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617" y="4887020"/>
            <a:ext cx="788757" cy="788757"/>
          </a:xfrm>
          <a:prstGeom prst="rect">
            <a:avLst/>
          </a:prstGeom>
        </p:spPr>
      </p:pic>
      <p:pic>
        <p:nvPicPr>
          <p:cNvPr id="21" name="Picture 20" descr="A computer screen with a picture on it&#10;&#10;Description automatically generated with low confidence">
            <a:extLst>
              <a:ext uri="{FF2B5EF4-FFF2-40B4-BE49-F238E27FC236}">
                <a16:creationId xmlns:a16="http://schemas.microsoft.com/office/drawing/2014/main" id="{083B3054-96F0-EECA-8D83-91E2FD85F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5518" y="4807438"/>
            <a:ext cx="788757" cy="788757"/>
          </a:xfrm>
          <a:prstGeom prst="rect">
            <a:avLst/>
          </a:prstGeom>
        </p:spPr>
      </p:pic>
      <p:cxnSp>
        <p:nvCxnSpPr>
          <p:cNvPr id="25" name="Straight Arrow Connector 24">
            <a:extLst>
              <a:ext uri="{FF2B5EF4-FFF2-40B4-BE49-F238E27FC236}">
                <a16:creationId xmlns:a16="http://schemas.microsoft.com/office/drawing/2014/main" id="{52915CD7-2F7E-773F-26FC-A311D3D74FF3}"/>
              </a:ext>
            </a:extLst>
          </p:cNvPr>
          <p:cNvCxnSpPr/>
          <p:nvPr/>
        </p:nvCxnSpPr>
        <p:spPr>
          <a:xfrm>
            <a:off x="3139006" y="5239657"/>
            <a:ext cx="2187739" cy="0"/>
          </a:xfrm>
          <a:prstGeom prst="straightConnector1">
            <a:avLst/>
          </a:prstGeom>
          <a:ln w="28575">
            <a:solidFill>
              <a:srgbClr val="7A8C98"/>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E69620-6948-7058-2F8C-659A5B1D128D}"/>
              </a:ext>
            </a:extLst>
          </p:cNvPr>
          <p:cNvCxnSpPr/>
          <p:nvPr/>
        </p:nvCxnSpPr>
        <p:spPr>
          <a:xfrm>
            <a:off x="6442656" y="5239657"/>
            <a:ext cx="2187739" cy="0"/>
          </a:xfrm>
          <a:prstGeom prst="straightConnector1">
            <a:avLst/>
          </a:prstGeom>
          <a:ln w="28575">
            <a:solidFill>
              <a:srgbClr val="7A8C98"/>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12C566-5C37-51C1-958D-18D9A11CBDF8}"/>
              </a:ext>
            </a:extLst>
          </p:cNvPr>
          <p:cNvSpPr txBox="1"/>
          <p:nvPr/>
        </p:nvSpPr>
        <p:spPr>
          <a:xfrm>
            <a:off x="3671544" y="4807438"/>
            <a:ext cx="1131272" cy="369332"/>
          </a:xfrm>
          <a:prstGeom prst="rect">
            <a:avLst/>
          </a:prstGeom>
          <a:noFill/>
        </p:spPr>
        <p:txBody>
          <a:bodyPr wrap="none" rtlCol="0">
            <a:spAutoFit/>
          </a:bodyPr>
          <a:lstStyle/>
          <a:p>
            <a:r>
              <a:rPr lang="vi-VN" dirty="0">
                <a:solidFill>
                  <a:srgbClr val="002060"/>
                </a:solidFill>
                <a:latin typeface="Calibri" panose="020F0502020204030204" pitchFamily="34" charset="0"/>
                <a:cs typeface="Calibri" panose="020F0502020204030204" pitchFamily="34" charset="0"/>
              </a:rPr>
              <a:t>&lt;</a:t>
            </a:r>
            <a:r>
              <a:rPr lang="vi-VN" dirty="0" err="1">
                <a:solidFill>
                  <a:srgbClr val="002060"/>
                </a:solidFill>
                <a:latin typeface="Calibri" panose="020F0502020204030204" pitchFamily="34" charset="0"/>
                <a:cs typeface="Calibri" panose="020F0502020204030204" pitchFamily="34" charset="0"/>
              </a:rPr>
              <a:t>request</a:t>
            </a:r>
            <a:r>
              <a:rPr lang="vi-VN" dirty="0">
                <a:solidFill>
                  <a:srgbClr val="002060"/>
                </a:solidFill>
                <a:latin typeface="Calibri" panose="020F0502020204030204" pitchFamily="34" charset="0"/>
                <a:cs typeface="Calibri" panose="020F0502020204030204" pitchFamily="34" charset="0"/>
              </a:rPr>
              <a:t>&gt;</a:t>
            </a:r>
            <a:endParaRPr lang="en-GB" dirty="0">
              <a:solidFill>
                <a:srgbClr val="002060"/>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CCDCDB52-9224-144A-C883-80957EAC4DFA}"/>
              </a:ext>
            </a:extLst>
          </p:cNvPr>
          <p:cNvSpPr txBox="1"/>
          <p:nvPr/>
        </p:nvSpPr>
        <p:spPr>
          <a:xfrm>
            <a:off x="7055435" y="4807438"/>
            <a:ext cx="1131272" cy="369332"/>
          </a:xfrm>
          <a:prstGeom prst="rect">
            <a:avLst/>
          </a:prstGeom>
          <a:noFill/>
        </p:spPr>
        <p:txBody>
          <a:bodyPr wrap="none" rtlCol="0">
            <a:spAutoFit/>
          </a:bodyPr>
          <a:lstStyle/>
          <a:p>
            <a:r>
              <a:rPr lang="vi-VN" dirty="0">
                <a:solidFill>
                  <a:srgbClr val="002060"/>
                </a:solidFill>
                <a:latin typeface="Calibri" panose="020F0502020204030204" pitchFamily="34" charset="0"/>
                <a:cs typeface="Calibri" panose="020F0502020204030204" pitchFamily="34" charset="0"/>
              </a:rPr>
              <a:t>&lt;</a:t>
            </a:r>
            <a:r>
              <a:rPr lang="vi-VN" dirty="0" err="1">
                <a:solidFill>
                  <a:srgbClr val="002060"/>
                </a:solidFill>
                <a:latin typeface="Calibri" panose="020F0502020204030204" pitchFamily="34" charset="0"/>
                <a:cs typeface="Calibri" panose="020F0502020204030204" pitchFamily="34" charset="0"/>
              </a:rPr>
              <a:t>request</a:t>
            </a:r>
            <a:r>
              <a:rPr lang="vi-VN" dirty="0">
                <a:solidFill>
                  <a:srgbClr val="002060"/>
                </a:solidFill>
                <a:latin typeface="Calibri" panose="020F0502020204030204" pitchFamily="34" charset="0"/>
                <a:cs typeface="Calibri" panose="020F0502020204030204" pitchFamily="34" charset="0"/>
              </a:rPr>
              <a:t>&gt;</a:t>
            </a:r>
            <a:endParaRPr lang="en-GB" dirty="0">
              <a:solidFill>
                <a:srgbClr val="002060"/>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06091F03-6358-33DB-6C88-81C0769FCA74}"/>
              </a:ext>
            </a:extLst>
          </p:cNvPr>
          <p:cNvSpPr txBox="1"/>
          <p:nvPr/>
        </p:nvSpPr>
        <p:spPr>
          <a:xfrm>
            <a:off x="3585514" y="5281398"/>
            <a:ext cx="1268489" cy="369332"/>
          </a:xfrm>
          <a:prstGeom prst="rect">
            <a:avLst/>
          </a:prstGeom>
          <a:noFill/>
        </p:spPr>
        <p:txBody>
          <a:bodyPr wrap="none" rtlCol="0">
            <a:spAutoFit/>
          </a:bodyPr>
          <a:lstStyle/>
          <a:p>
            <a:r>
              <a:rPr lang="vi-VN" dirty="0">
                <a:solidFill>
                  <a:srgbClr val="002060"/>
                </a:solidFill>
                <a:latin typeface="Calibri" panose="020F0502020204030204" pitchFamily="34" charset="0"/>
                <a:cs typeface="Calibri" panose="020F0502020204030204" pitchFamily="34" charset="0"/>
              </a:rPr>
              <a:t>&lt;</a:t>
            </a:r>
            <a:r>
              <a:rPr lang="vi-VN" dirty="0" err="1">
                <a:solidFill>
                  <a:srgbClr val="002060"/>
                </a:solidFill>
                <a:latin typeface="Calibri" panose="020F0502020204030204" pitchFamily="34" charset="0"/>
                <a:cs typeface="Calibri" panose="020F0502020204030204" pitchFamily="34" charset="0"/>
              </a:rPr>
              <a:t>response</a:t>
            </a:r>
            <a:r>
              <a:rPr lang="vi-VN" dirty="0">
                <a:solidFill>
                  <a:srgbClr val="002060"/>
                </a:solidFill>
                <a:latin typeface="Calibri" panose="020F0502020204030204" pitchFamily="34" charset="0"/>
                <a:cs typeface="Calibri" panose="020F0502020204030204" pitchFamily="34" charset="0"/>
              </a:rPr>
              <a:t>&gt;</a:t>
            </a:r>
            <a:endParaRPr lang="en-GB" dirty="0">
              <a:solidFill>
                <a:srgbClr val="002060"/>
              </a:solidFill>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48D256C1-8659-A2A7-8208-8B3172D9EEB0}"/>
              </a:ext>
            </a:extLst>
          </p:cNvPr>
          <p:cNvSpPr txBox="1"/>
          <p:nvPr/>
        </p:nvSpPr>
        <p:spPr>
          <a:xfrm>
            <a:off x="6948964" y="5281398"/>
            <a:ext cx="1344214" cy="369332"/>
          </a:xfrm>
          <a:prstGeom prst="rect">
            <a:avLst/>
          </a:prstGeom>
          <a:noFill/>
        </p:spPr>
        <p:txBody>
          <a:bodyPr wrap="none" rtlCol="0">
            <a:spAutoFit/>
          </a:bodyPr>
          <a:lstStyle/>
          <a:p>
            <a:r>
              <a:rPr lang="vi-VN" dirty="0">
                <a:solidFill>
                  <a:srgbClr val="002060"/>
                </a:solidFill>
                <a:latin typeface="Calibri" panose="020F0502020204030204" pitchFamily="34" charset="0"/>
                <a:cs typeface="Calibri" panose="020F0502020204030204" pitchFamily="34" charset="0"/>
              </a:rPr>
              <a:t>&lt;</a:t>
            </a:r>
            <a:r>
              <a:rPr lang="vi-VN" dirty="0" err="1">
                <a:solidFill>
                  <a:srgbClr val="002060"/>
                </a:solidFill>
                <a:latin typeface="Calibri" panose="020F0502020204030204" pitchFamily="34" charset="0"/>
                <a:cs typeface="Calibri" panose="020F0502020204030204" pitchFamily="34" charset="0"/>
              </a:rPr>
              <a:t>responset</a:t>
            </a:r>
            <a:r>
              <a:rPr lang="vi-VN" dirty="0">
                <a:solidFill>
                  <a:srgbClr val="002060"/>
                </a:solidFill>
                <a:latin typeface="Calibri" panose="020F0502020204030204" pitchFamily="34" charset="0"/>
                <a:cs typeface="Calibri" panose="020F0502020204030204" pitchFamily="34" charset="0"/>
              </a:rPr>
              <a:t>&gt;</a:t>
            </a:r>
            <a:endParaRPr lang="en-GB" dirty="0">
              <a:solidFill>
                <a:srgbClr val="002060"/>
              </a:solidFill>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7CE0DD01-12AF-BF1B-79F8-D3A8F480D241}"/>
              </a:ext>
            </a:extLst>
          </p:cNvPr>
          <p:cNvSpPr txBox="1"/>
          <p:nvPr/>
        </p:nvSpPr>
        <p:spPr>
          <a:xfrm>
            <a:off x="5474694" y="5712743"/>
            <a:ext cx="905132" cy="369332"/>
          </a:xfrm>
          <a:prstGeom prst="rect">
            <a:avLst/>
          </a:prstGeom>
          <a:noFill/>
        </p:spPr>
        <p:txBody>
          <a:bodyPr wrap="square">
            <a:spAutoFit/>
          </a:bodyPr>
          <a:lstStyle/>
          <a:p>
            <a:r>
              <a:rPr lang="vi-VN" sz="1800" spc="-1" dirty="0">
                <a:solidFill>
                  <a:srgbClr val="003366"/>
                </a:solidFill>
                <a:latin typeface="Calibri"/>
              </a:rPr>
              <a:t>Server</a:t>
            </a:r>
            <a:endParaRPr lang="en-GB" dirty="0">
              <a:solidFill>
                <a:srgbClr val="003366"/>
              </a:solidFill>
            </a:endParaRPr>
          </a:p>
        </p:txBody>
      </p:sp>
      <p:sp>
        <p:nvSpPr>
          <p:cNvPr id="34" name="TextBox 33">
            <a:extLst>
              <a:ext uri="{FF2B5EF4-FFF2-40B4-BE49-F238E27FC236}">
                <a16:creationId xmlns:a16="http://schemas.microsoft.com/office/drawing/2014/main" id="{70B485B7-9596-A3FB-C77B-5F1E27D36CEF}"/>
              </a:ext>
            </a:extLst>
          </p:cNvPr>
          <p:cNvSpPr txBox="1"/>
          <p:nvPr/>
        </p:nvSpPr>
        <p:spPr>
          <a:xfrm>
            <a:off x="2152058" y="5712743"/>
            <a:ext cx="905132" cy="369332"/>
          </a:xfrm>
          <a:prstGeom prst="rect">
            <a:avLst/>
          </a:prstGeom>
          <a:noFill/>
        </p:spPr>
        <p:txBody>
          <a:bodyPr wrap="square">
            <a:spAutoFit/>
          </a:bodyPr>
          <a:lstStyle/>
          <a:p>
            <a:r>
              <a:rPr lang="vi-VN" sz="1800" spc="-1" dirty="0">
                <a:solidFill>
                  <a:srgbClr val="003366"/>
                </a:solidFill>
                <a:latin typeface="Calibri"/>
              </a:rPr>
              <a:t>SMB</a:t>
            </a:r>
            <a:endParaRPr lang="en-GB" dirty="0">
              <a:solidFill>
                <a:srgbClr val="003366"/>
              </a:solidFill>
            </a:endParaRPr>
          </a:p>
        </p:txBody>
      </p:sp>
      <p:sp>
        <p:nvSpPr>
          <p:cNvPr id="35" name="TextBox 34">
            <a:extLst>
              <a:ext uri="{FF2B5EF4-FFF2-40B4-BE49-F238E27FC236}">
                <a16:creationId xmlns:a16="http://schemas.microsoft.com/office/drawing/2014/main" id="{B216149C-EA67-8114-8C29-E36AE8748E35}"/>
              </a:ext>
            </a:extLst>
          </p:cNvPr>
          <p:cNvSpPr txBox="1"/>
          <p:nvPr/>
        </p:nvSpPr>
        <p:spPr>
          <a:xfrm>
            <a:off x="8628590" y="5712743"/>
            <a:ext cx="1242612" cy="369332"/>
          </a:xfrm>
          <a:prstGeom prst="rect">
            <a:avLst/>
          </a:prstGeom>
          <a:noFill/>
        </p:spPr>
        <p:txBody>
          <a:bodyPr wrap="square">
            <a:spAutoFit/>
          </a:bodyPr>
          <a:lstStyle/>
          <a:p>
            <a:r>
              <a:rPr lang="vi-VN" err="1">
                <a:solidFill>
                  <a:srgbClr val="003366"/>
                </a:solidFill>
                <a:latin typeface="Calibri" panose="020F0502020204030204" pitchFamily="34" charset="0"/>
                <a:cs typeface="Calibri" panose="020F0502020204030204" pitchFamily="34" charset="0"/>
              </a:rPr>
              <a:t>Web</a:t>
            </a:r>
            <a:r>
              <a:rPr lang="vi-VN" dirty="0">
                <a:solidFill>
                  <a:srgbClr val="003366"/>
                </a:solidFill>
                <a:latin typeface="Calibri" panose="020F0502020204030204" pitchFamily="34" charset="0"/>
                <a:cs typeface="Calibri" panose="020F0502020204030204" pitchFamily="34" charset="0"/>
              </a:rPr>
              <a:t> </a:t>
            </a:r>
            <a:r>
              <a:rPr lang="vi-VN" dirty="0" err="1">
                <a:solidFill>
                  <a:srgbClr val="003366"/>
                </a:solidFill>
                <a:latin typeface="Calibri" panose="020F0502020204030204" pitchFamily="34" charset="0"/>
                <a:cs typeface="Calibri" panose="020F0502020204030204" pitchFamily="34" charset="0"/>
              </a:rPr>
              <a:t>client</a:t>
            </a:r>
            <a:endParaRPr lang="en-GB" dirty="0">
              <a:solidFill>
                <a:srgbClr val="00336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9659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in">
      <a:majorFont>
        <a:latin typeface="Calibri"/>
        <a:ea typeface="DejaVu Sans"/>
        <a:cs typeface="DejaVu Sans"/>
      </a:majorFont>
      <a:minorFont>
        <a:latin typeface="Calibri"/>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7935</TotalTime>
  <Words>5181</Words>
  <Application>Microsoft Office PowerPoint</Application>
  <PresentationFormat>Widescreen</PresentationFormat>
  <Paragraphs>351</Paragraphs>
  <Slides>30</Slides>
  <Notes>28</Notes>
  <HiddenSlides>0</HiddenSlides>
  <MMClips>1</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30</vt:i4>
      </vt:variant>
    </vt:vector>
  </HeadingPairs>
  <TitlesOfParts>
    <vt:vector size="49" baseType="lpstr">
      <vt:lpstr>-apple-system</vt:lpstr>
      <vt:lpstr>Arial</vt:lpstr>
      <vt:lpstr>Calibri</vt:lpstr>
      <vt:lpstr>Courier New</vt:lpstr>
      <vt:lpstr>Google Sans</vt:lpstr>
      <vt:lpstr>Lato</vt:lpstr>
      <vt:lpstr>Modern Love</vt:lpstr>
      <vt:lpstr>regular_medium</vt:lpstr>
      <vt:lpstr>Roboto</vt:lpstr>
      <vt:lpstr>Symbol</vt:lpstr>
      <vt:lpstr>tahoma</vt:lpstr>
      <vt:lpstr>Times New Roman</vt:lpstr>
      <vt:lpstr>Wingdings</vt:lpstr>
      <vt:lpstr>Office Theme</vt:lpstr>
      <vt:lpstr>Office Theme</vt:lpstr>
      <vt:lpstr>Office Theme</vt:lpstr>
      <vt:lpstr>Office Theme</vt:lpstr>
      <vt:lpstr>Office Theme</vt:lpstr>
      <vt:lpstr>Office Theme</vt:lpstr>
      <vt:lpstr>PowerPoint Presentation</vt:lpstr>
      <vt:lpstr>ĐỒ ÁN TỐT NGHIỆP ĐẠI HỌC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ĐỒ ÁN TỐT NGHIỆP ĐẠI HỌC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Phong TT &amp; QTTH</dc:creator>
  <dc:description/>
  <cp:lastModifiedBy>NGUYEN THANH CHUNG 20192724</cp:lastModifiedBy>
  <cp:revision>72</cp:revision>
  <dcterms:created xsi:type="dcterms:W3CDTF">2020-12-31T09:57:48Z</dcterms:created>
  <dcterms:modified xsi:type="dcterms:W3CDTF">2023-08-16T03:22:14Z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0x0101004F531634775FD1439D5B67291EFE2AD4</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ies>
</file>